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2"/>
  </p:notesMasterIdLst>
  <p:sldIdLst>
    <p:sldId id="256" r:id="rId2"/>
    <p:sldId id="257" r:id="rId3"/>
    <p:sldId id="302" r:id="rId4"/>
    <p:sldId id="299" r:id="rId5"/>
    <p:sldId id="300" r:id="rId6"/>
    <p:sldId id="303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7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4" r:id="rId24"/>
    <p:sldId id="273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304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01" r:id="rId50"/>
    <p:sldId id="31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02" autoAdjust="0"/>
    <p:restoredTop sz="90610" autoAdjust="0"/>
  </p:normalViewPr>
  <p:slideViewPr>
    <p:cSldViewPr snapToGrid="0">
      <p:cViewPr>
        <p:scale>
          <a:sx n="75" d="100"/>
          <a:sy n="75" d="100"/>
        </p:scale>
        <p:origin x="43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79F8F-AE62-4F07-B233-C07364DB728A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1D47-E7A4-41D2-8ED2-F01DA7A49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16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31D47-E7A4-41D2-8ED2-F01DA7A4944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63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31D47-E7A4-41D2-8ED2-F01DA7A4944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2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8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7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664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34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9308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608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7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16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3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02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8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26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3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726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02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0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D14C6A2-4CA6-493F-A64A-4C18D7363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6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3" Type="http://schemas.openxmlformats.org/officeDocument/2006/relationships/image" Target="../media/image79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1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990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E700F-9A87-4CD0-A0E7-F1975E9008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DIP Seminar Week 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D97D77-BB64-4856-BB44-4729EAF77C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최성욱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749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87FE6-F325-427D-891A-6220D895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Erosion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D6EF41-7D26-4DA6-A58B-4089E0B14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altLang="ko-KR" dirty="0"/>
              <a:t>The </a:t>
            </a:r>
            <a:r>
              <a:rPr lang="en-US" altLang="ko-KR" i="1" dirty="0"/>
              <a:t>erosion</a:t>
            </a:r>
            <a:r>
              <a:rPr lang="en-US" altLang="ko-KR" dirty="0"/>
              <a:t> of </a:t>
            </a:r>
            <a:r>
              <a:rPr lang="en-US" altLang="ko-KR" i="1" dirty="0"/>
              <a:t>A </a:t>
            </a:r>
            <a:r>
              <a:rPr lang="en-US" altLang="ko-KR" dirty="0"/>
              <a:t>by </a:t>
            </a:r>
            <a:r>
              <a:rPr lang="en-US" altLang="ko-KR" i="1" dirty="0"/>
              <a:t>B,</a:t>
            </a:r>
            <a:r>
              <a:rPr lang="en-US" altLang="ko-KR" dirty="0"/>
              <a:t> denoted, </a:t>
            </a:r>
            <a:r>
              <a:rPr lang="en-US" altLang="ko-KR" i="1" dirty="0"/>
              <a:t>A</a:t>
            </a:r>
            <a:r>
              <a:rPr lang="ko-KR" altLang="en-US" b="1" dirty="0"/>
              <a:t> </a:t>
            </a:r>
            <a:r>
              <a:rPr lang="ko-KR" altLang="en-US" dirty="0"/>
              <a:t>⊖ </a:t>
            </a:r>
            <a:r>
              <a:rPr lang="en-US" altLang="ko-KR" i="1" dirty="0"/>
              <a:t>B</a:t>
            </a:r>
            <a:r>
              <a:rPr lang="en-US" altLang="ko-KR" dirty="0"/>
              <a:t>, is defined as</a:t>
            </a:r>
          </a:p>
          <a:p>
            <a:pPr marL="0" indent="0">
              <a:buNone/>
            </a:pPr>
            <a:r>
              <a:rPr lang="en-US" altLang="ko-KR" dirty="0"/>
              <a:t>                                           or</a:t>
            </a:r>
          </a:p>
          <a:p>
            <a:r>
              <a:rPr lang="en-US" altLang="ko-KR" dirty="0"/>
              <a:t>Erosion </a:t>
            </a:r>
            <a:r>
              <a:rPr lang="en-US" altLang="ko-KR" dirty="0">
                <a:solidFill>
                  <a:srgbClr val="FF0000"/>
                </a:solidFill>
              </a:rPr>
              <a:t>shrinks</a:t>
            </a:r>
            <a:r>
              <a:rPr lang="en-US" altLang="ko-KR" dirty="0"/>
              <a:t> the components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of an image.</a:t>
            </a:r>
          </a:p>
          <a:p>
            <a:pPr marL="0" indent="0">
              <a:buNone/>
            </a:pPr>
            <a:r>
              <a:rPr lang="en-US" altLang="ko-KR" dirty="0"/>
              <a:t>         					     or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DA3633-7A19-4B65-AA72-D95720CF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D4676-719F-4271-8149-25EF4C47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73" y="2562834"/>
            <a:ext cx="2272816" cy="4087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E50D7B-FD2B-40F0-BCD4-8E072D9B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00" y="3429000"/>
            <a:ext cx="3760196" cy="31033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2B2C070-10A6-4140-9154-6914D2EDC324}"/>
              </a:ext>
            </a:extLst>
          </p:cNvPr>
          <p:cNvSpPr/>
          <p:nvPr/>
        </p:nvSpPr>
        <p:spPr>
          <a:xfrm>
            <a:off x="4395645" y="5942069"/>
            <a:ext cx="29207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Erosion of </a:t>
            </a:r>
            <a:r>
              <a:rPr lang="en-US" altLang="ko-KR" sz="1400" i="1" dirty="0"/>
              <a:t>A </a:t>
            </a:r>
            <a:r>
              <a:rPr lang="en-US" altLang="ko-KR" sz="1400" dirty="0"/>
              <a:t>by </a:t>
            </a:r>
            <a:r>
              <a:rPr lang="en-US" altLang="ko-KR" sz="1400" i="1" dirty="0"/>
              <a:t>B, </a:t>
            </a:r>
            <a:r>
              <a:rPr lang="en-US" altLang="ko-KR" sz="1400" dirty="0"/>
              <a:t>shown shaded.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B4EDC-0B88-4D01-8B38-53325159D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285" y="2562834"/>
            <a:ext cx="2920736" cy="3718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526CE43-AF97-4B18-A84F-BFE6B9B36943}"/>
              </a:ext>
            </a:extLst>
          </p:cNvPr>
          <p:cNvSpPr/>
          <p:nvPr/>
        </p:nvSpPr>
        <p:spPr>
          <a:xfrm>
            <a:off x="7514318" y="2429897"/>
            <a:ext cx="2380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A is the set (image object).</a:t>
            </a:r>
          </a:p>
          <a:p>
            <a:r>
              <a:rPr lang="en-US" altLang="ko-KR" sz="1400" dirty="0"/>
              <a:t>B is a structuring element.</a:t>
            </a:r>
            <a:endParaRPr lang="ko-KR" altLang="en-US" sz="14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289632-C2C5-4C43-8CAD-699E1452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8075ADF-6E1B-4F2A-BEFC-11C46002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5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4E74E-916D-4682-AB82-B6FC9892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Erosion</a:t>
            </a:r>
            <a:endParaRPr lang="ko-KR" alt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EBD8BD7-C199-424E-BFBA-B531A616F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8" y="2160589"/>
            <a:ext cx="2930517" cy="3880773"/>
          </a:xfrm>
        </p:spPr>
        <p:txBody>
          <a:bodyPr>
            <a:normAutofit/>
          </a:bodyPr>
          <a:lstStyle/>
          <a:p>
            <a:pPr>
              <a:buAutoNum type="alphaLcParenBoth"/>
            </a:pPr>
            <a:r>
              <a:rPr lang="en-US" dirty="0"/>
              <a:t>Original Image</a:t>
            </a:r>
          </a:p>
          <a:p>
            <a:pPr>
              <a:buAutoNum type="alphaLcParenBoth"/>
            </a:pPr>
            <a:r>
              <a:rPr lang="en-US" dirty="0"/>
              <a:t>Image eroded using SE of size 13x13</a:t>
            </a:r>
          </a:p>
          <a:p>
            <a:pPr>
              <a:buAutoNum type="alphaLcParenBoth"/>
            </a:pPr>
            <a:r>
              <a:rPr lang="en-US" dirty="0"/>
              <a:t>Using SE of size 15x15</a:t>
            </a:r>
          </a:p>
          <a:p>
            <a:pPr>
              <a:buAutoNum type="alphaLcParenBoth"/>
            </a:pPr>
            <a:r>
              <a:rPr lang="en-US" dirty="0"/>
              <a:t>Using SE of size 45x45</a:t>
            </a:r>
          </a:p>
          <a:p>
            <a:pPr>
              <a:buAutoNum type="alphaLcParenBoth"/>
            </a:pPr>
            <a:endParaRPr lang="en-US" dirty="0"/>
          </a:p>
          <a:p>
            <a:r>
              <a:rPr lang="en-US" altLang="ko-KR" dirty="0"/>
              <a:t>The elements of the SEs were all 255s.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4F386F-9B1A-45EB-B6B8-CDBE8FA85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1" y="612249"/>
            <a:ext cx="2596281" cy="2596281"/>
          </a:xfrm>
          <a:prstGeom prst="rect">
            <a:avLst/>
          </a:prstGeom>
        </p:spPr>
      </p:pic>
      <p:pic>
        <p:nvPicPr>
          <p:cNvPr id="16" name="내용 개체 틀 13" descr="개체, 시계, 텍스트이(가) 표시된 사진&#10;&#10;자동 생성된 설명">
            <a:extLst>
              <a:ext uri="{FF2B5EF4-FFF2-40B4-BE49-F238E27FC236}">
                <a16:creationId xmlns:a16="http://schemas.microsoft.com/office/drawing/2014/main" id="{BE1AC898-779C-42BF-9D38-B55FF7702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19" y="612249"/>
            <a:ext cx="2596281" cy="2596281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662632-0272-45D7-AEED-0D3F01D7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51925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54933B-EDC3-473B-803A-9990C78B4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17" y="3415951"/>
            <a:ext cx="2596283" cy="2596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DCBB1A-3862-4035-8C2E-C39E2F16E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39" y="3445079"/>
            <a:ext cx="2596283" cy="25962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F1FFF6-7950-483F-8898-38D4A43A9533}"/>
              </a:ext>
            </a:extLst>
          </p:cNvPr>
          <p:cNvSpPr txBox="1"/>
          <p:nvPr/>
        </p:nvSpPr>
        <p:spPr>
          <a:xfrm>
            <a:off x="9396920" y="5395031"/>
            <a:ext cx="178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b</a:t>
            </a:r>
          </a:p>
          <a:p>
            <a:r>
              <a:rPr lang="en-US" altLang="ko-KR" dirty="0"/>
              <a:t>c d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4C32CB-F356-49E9-A26B-79D529E7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C6002-9E23-40B8-BD59-6A3FA3AD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83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94A2E-0B2D-45BF-87E8-EFAC01BF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9741"/>
            <a:ext cx="8596668" cy="1320800"/>
          </a:xfrm>
        </p:spPr>
        <p:txBody>
          <a:bodyPr/>
          <a:lstStyle/>
          <a:p>
            <a:r>
              <a:rPr lang="en-US" altLang="ko-KR" dirty="0"/>
              <a:t>Erosion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15CA819-B988-424F-917D-F236C9155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02" y="993191"/>
            <a:ext cx="2554632" cy="2554632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25C09-5A90-43D7-9E18-79937706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930" y="6210248"/>
            <a:ext cx="6297612" cy="365125"/>
          </a:xfrm>
        </p:spPr>
        <p:txBody>
          <a:bodyPr/>
          <a:lstStyle/>
          <a:p>
            <a:r>
              <a:rPr lang="en-US" altLang="ko-KR" dirty="0"/>
              <a:t>MMI Lab</a:t>
            </a:r>
            <a:endParaRPr lang="ko-KR" altLang="en-US" dirty="0"/>
          </a:p>
        </p:txBody>
      </p:sp>
      <p:pic>
        <p:nvPicPr>
          <p:cNvPr id="8" name="그림 7" descr="쇼지, 건물, 낱말맞추기게임이(가) 표시된 사진&#10;&#10;자동 생성된 설명">
            <a:extLst>
              <a:ext uri="{FF2B5EF4-FFF2-40B4-BE49-F238E27FC236}">
                <a16:creationId xmlns:a16="http://schemas.microsoft.com/office/drawing/2014/main" id="{44EC2CB5-9474-438F-A310-AB1514525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22" y="1372144"/>
            <a:ext cx="2554632" cy="10347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FB04C71-E01D-4495-BBE5-2BB778726BDD}"/>
              </a:ext>
            </a:extLst>
          </p:cNvPr>
          <p:cNvCxnSpPr>
            <a:cxnSpLocks/>
          </p:cNvCxnSpPr>
          <p:nvPr/>
        </p:nvCxnSpPr>
        <p:spPr>
          <a:xfrm flipV="1">
            <a:off x="2367551" y="1783137"/>
            <a:ext cx="205170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E0BEF1-41F4-4E85-8F00-239C4744F8D0}"/>
              </a:ext>
            </a:extLst>
          </p:cNvPr>
          <p:cNvSpPr txBox="1"/>
          <p:nvPr/>
        </p:nvSpPr>
        <p:spPr>
          <a:xfrm>
            <a:off x="7333414" y="1378880"/>
            <a:ext cx="247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Width : 13 pixels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4DE107-BAF9-414B-8F67-F8A3BBA190DA}"/>
              </a:ext>
            </a:extLst>
          </p:cNvPr>
          <p:cNvSpPr/>
          <p:nvPr/>
        </p:nvSpPr>
        <p:spPr>
          <a:xfrm>
            <a:off x="2225368" y="1733297"/>
            <a:ext cx="175260" cy="175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개체, 시계, 텍스트이(가) 표시된 사진&#10;&#10;자동 생성된 설명">
            <a:extLst>
              <a:ext uri="{FF2B5EF4-FFF2-40B4-BE49-F238E27FC236}">
                <a16:creationId xmlns:a16="http://schemas.microsoft.com/office/drawing/2014/main" id="{3EE2B0E6-0004-4A77-807E-1F704AEF2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02" y="3991306"/>
            <a:ext cx="2554632" cy="255463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E276D28-3FBE-471B-9CF1-BED32F800F06}"/>
              </a:ext>
            </a:extLst>
          </p:cNvPr>
          <p:cNvCxnSpPr>
            <a:cxnSpLocks/>
          </p:cNvCxnSpPr>
          <p:nvPr/>
        </p:nvCxnSpPr>
        <p:spPr>
          <a:xfrm flipV="1">
            <a:off x="2367671" y="4817892"/>
            <a:ext cx="205170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EC31A7-924F-4861-A88E-172FF6C35E40}"/>
              </a:ext>
            </a:extLst>
          </p:cNvPr>
          <p:cNvSpPr/>
          <p:nvPr/>
        </p:nvSpPr>
        <p:spPr>
          <a:xfrm>
            <a:off x="2225488" y="4768052"/>
            <a:ext cx="175260" cy="175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쇼지, 낱말맞추기게임이(가) 표시된 사진&#10;&#10;자동 생성된 설명">
            <a:extLst>
              <a:ext uri="{FF2B5EF4-FFF2-40B4-BE49-F238E27FC236}">
                <a16:creationId xmlns:a16="http://schemas.microsoft.com/office/drawing/2014/main" id="{C9E9D44E-9C54-4F4C-83B7-6FC717459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42" y="4353745"/>
            <a:ext cx="2554632" cy="1003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008AE8-146E-4D4F-A09B-BAED297943DE}"/>
              </a:ext>
            </a:extLst>
          </p:cNvPr>
          <p:cNvSpPr txBox="1"/>
          <p:nvPr/>
        </p:nvSpPr>
        <p:spPr>
          <a:xfrm>
            <a:off x="7257140" y="4633226"/>
            <a:ext cx="247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Width : 1 pixel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C8456C-99EC-4AA3-B77C-B53C32C1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292374"/>
            <a:ext cx="911939" cy="365125"/>
          </a:xfrm>
        </p:spPr>
        <p:txBody>
          <a:bodyPr/>
          <a:lstStyle/>
          <a:p>
            <a:r>
              <a:rPr lang="en-US" altLang="ko-KR" dirty="0"/>
              <a:t>2019-07-19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8E2CDE-7C6E-439F-856E-0694DB22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292374"/>
            <a:ext cx="683339" cy="365125"/>
          </a:xfrm>
        </p:spPr>
        <p:txBody>
          <a:bodyPr/>
          <a:lstStyle/>
          <a:p>
            <a:fld id="{8D14C6A2-4CA6-493F-A64A-4C18D73633B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A700B1-93E4-4C64-936B-738903F771DC}"/>
              </a:ext>
            </a:extLst>
          </p:cNvPr>
          <p:cNvSpPr/>
          <p:nvPr/>
        </p:nvSpPr>
        <p:spPr>
          <a:xfrm>
            <a:off x="963777" y="6537900"/>
            <a:ext cx="26597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Image eroded using SE of size 13x13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2E49B1-D176-4F63-A54D-A99D91CDCA2B}"/>
              </a:ext>
            </a:extLst>
          </p:cNvPr>
          <p:cNvSpPr/>
          <p:nvPr/>
        </p:nvSpPr>
        <p:spPr>
          <a:xfrm>
            <a:off x="983146" y="3550888"/>
            <a:ext cx="26072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4458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8CAF6-EECD-4721-AED5-8D699C92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5050E-0695-49E9-985F-6EC12B4AF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</a:t>
            </a:r>
            <a:r>
              <a:rPr lang="en-US" altLang="ko-KR" i="1" dirty="0"/>
              <a:t>dilation</a:t>
            </a:r>
            <a:r>
              <a:rPr lang="en-US" altLang="ko-KR" dirty="0"/>
              <a:t> of </a:t>
            </a:r>
            <a:r>
              <a:rPr lang="en-US" altLang="ko-KR" i="1" dirty="0"/>
              <a:t>A</a:t>
            </a:r>
            <a:r>
              <a:rPr lang="en-US" altLang="ko-KR" dirty="0"/>
              <a:t> by </a:t>
            </a:r>
            <a:r>
              <a:rPr lang="en-US" altLang="ko-KR" i="1" dirty="0"/>
              <a:t>B</a:t>
            </a:r>
            <a:r>
              <a:rPr lang="en-US" altLang="ko-KR" dirty="0"/>
              <a:t> denoted </a:t>
            </a:r>
            <a:r>
              <a:rPr lang="en-US" altLang="ko-KR" i="1" dirty="0"/>
              <a:t>A </a:t>
            </a:r>
            <a:r>
              <a:rPr lang="ko-KR" altLang="en-US" dirty="0"/>
              <a:t>⊕ </a:t>
            </a:r>
            <a:r>
              <a:rPr lang="en-US" altLang="ko-KR" i="1" dirty="0"/>
              <a:t>B,</a:t>
            </a:r>
            <a:r>
              <a:rPr lang="en-US" altLang="ko-KR" dirty="0"/>
              <a:t> is defined as</a:t>
            </a:r>
          </a:p>
          <a:p>
            <a:pPr marL="0" indent="0">
              <a:buNone/>
            </a:pPr>
            <a:r>
              <a:rPr lang="en-US" altLang="ko-KR" dirty="0"/>
              <a:t>								 or</a:t>
            </a:r>
          </a:p>
          <a:p>
            <a:r>
              <a:rPr lang="en-US" altLang="ko-KR" dirty="0"/>
              <a:t>Dilation </a:t>
            </a:r>
            <a:r>
              <a:rPr lang="en-US" altLang="ko-KR" dirty="0">
                <a:solidFill>
                  <a:srgbClr val="FF0000"/>
                </a:solidFill>
              </a:rPr>
              <a:t>expands </a:t>
            </a:r>
            <a:r>
              <a:rPr lang="en-US" altLang="ko-KR" dirty="0"/>
              <a:t>the components of an image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0B7488-96D0-441F-8004-F62701D8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2397CC-43B3-4F0C-BA4E-C2CCB1C4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71" y="2499325"/>
            <a:ext cx="3219555" cy="5272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42EFFB-B2FC-4AE0-B70B-258D81E17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763" y="2527079"/>
            <a:ext cx="3401589" cy="4717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935D61-5057-4F21-A082-77911465BB31}"/>
              </a:ext>
            </a:extLst>
          </p:cNvPr>
          <p:cNvSpPr/>
          <p:nvPr/>
        </p:nvSpPr>
        <p:spPr>
          <a:xfrm>
            <a:off x="8203352" y="2396600"/>
            <a:ext cx="2380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A is the set (image object).</a:t>
            </a:r>
          </a:p>
          <a:p>
            <a:r>
              <a:rPr lang="en-US" altLang="ko-KR" sz="1400" dirty="0"/>
              <a:t>B is a structuring element.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736D31-E1A2-4C18-8275-3F0A2A715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33" y="3365357"/>
            <a:ext cx="3219555" cy="33600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343F7D-CA49-4E35-994B-606BA91E3B2F}"/>
              </a:ext>
            </a:extLst>
          </p:cNvPr>
          <p:cNvSpPr/>
          <p:nvPr/>
        </p:nvSpPr>
        <p:spPr>
          <a:xfrm>
            <a:off x="4095888" y="5918234"/>
            <a:ext cx="2879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Dilation of </a:t>
            </a:r>
            <a:r>
              <a:rPr lang="en-US" altLang="ko-KR" sz="1400" i="1" dirty="0"/>
              <a:t>A </a:t>
            </a:r>
            <a:r>
              <a:rPr lang="en-US" altLang="ko-KR" sz="1400" dirty="0"/>
              <a:t>by </a:t>
            </a:r>
            <a:r>
              <a:rPr lang="en-US" altLang="ko-KR" sz="1400" i="1" dirty="0"/>
              <a:t>B, </a:t>
            </a:r>
            <a:r>
              <a:rPr lang="en-US" altLang="ko-KR" sz="1400" dirty="0"/>
              <a:t>shown shaded.</a:t>
            </a:r>
            <a:endParaRPr lang="ko-KR" altLang="en-US" sz="1400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0D111629-782C-468E-8804-C5FC8722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F2039AD-1C33-4027-BA79-1A91F716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4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49519-0816-44FE-87CB-D39344DA9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05" y="599399"/>
            <a:ext cx="8596668" cy="1320800"/>
          </a:xfrm>
        </p:spPr>
        <p:txBody>
          <a:bodyPr/>
          <a:lstStyle/>
          <a:p>
            <a:r>
              <a:rPr lang="en-US" altLang="ko-KR" dirty="0"/>
              <a:t>Dilation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600489D-6B7D-419B-B2C3-1430D9FF2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976" y="2664098"/>
            <a:ext cx="2559383" cy="2236941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2574B0-D0FE-4DE0-914C-F0A7F3DD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5BA803-E9B5-49E2-B6A9-70101B276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4" y="2655919"/>
            <a:ext cx="2559383" cy="2236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0E9CB7-4D9E-4377-A624-77AA85E2F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8" y="2645759"/>
            <a:ext cx="2559383" cy="22369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5607CE-A01D-4345-8690-65C106DC4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87" y="5186984"/>
            <a:ext cx="1454519" cy="8106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81DE47-8CD4-417B-A09E-6B9EFC153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39" y="5180360"/>
            <a:ext cx="1454520" cy="9087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C3B4C8-381B-488D-9123-5E8D15A20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77" y="5186984"/>
            <a:ext cx="1572968" cy="908753"/>
          </a:xfrm>
          <a:prstGeom prst="rect">
            <a:avLst/>
          </a:prstGeom>
        </p:spPr>
      </p:pic>
      <p:pic>
        <p:nvPicPr>
          <p:cNvPr id="18" name="그림 17" descr="모니터, 실내이(가) 표시된 사진&#10;&#10;자동 생성된 설명">
            <a:extLst>
              <a:ext uri="{FF2B5EF4-FFF2-40B4-BE49-F238E27FC236}">
                <a16:creationId xmlns:a16="http://schemas.microsoft.com/office/drawing/2014/main" id="{AD7B7B7D-7452-40E7-97B3-5E1CBBFC7B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10" y="542227"/>
            <a:ext cx="1478408" cy="145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 descr="하얀색, 하늘이(가) 표시된 사진&#10;&#10;자동 생성된 설명">
            <a:extLst>
              <a:ext uri="{FF2B5EF4-FFF2-40B4-BE49-F238E27FC236}">
                <a16:creationId xmlns:a16="http://schemas.microsoft.com/office/drawing/2014/main" id="{990FC243-0ED2-477C-80AC-38D0C0E74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21" y="542227"/>
            <a:ext cx="1463167" cy="1470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962DE3-55DF-41DA-934C-7C69789A6D17}"/>
              </a:ext>
            </a:extLst>
          </p:cNvPr>
          <p:cNvSpPr txBox="1"/>
          <p:nvPr/>
        </p:nvSpPr>
        <p:spPr>
          <a:xfrm>
            <a:off x="3565706" y="498522"/>
            <a:ext cx="147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SEs: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A7C846-4C23-4A68-B312-F60FBAE11940}"/>
              </a:ext>
            </a:extLst>
          </p:cNvPr>
          <p:cNvSpPr/>
          <p:nvPr/>
        </p:nvSpPr>
        <p:spPr>
          <a:xfrm>
            <a:off x="3695976" y="1017841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4368F1-8517-4B4D-96FD-FE6E473187CA}"/>
              </a:ext>
            </a:extLst>
          </p:cNvPr>
          <p:cNvSpPr/>
          <p:nvPr/>
        </p:nvSpPr>
        <p:spPr>
          <a:xfrm>
            <a:off x="6517425" y="1017841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⊕</a:t>
            </a: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082F8AEE-AD8E-41FE-ADEB-02D4E5B49FFC}"/>
              </a:ext>
            </a:extLst>
          </p:cNvPr>
          <p:cNvSpPr/>
          <p:nvPr/>
        </p:nvSpPr>
        <p:spPr>
          <a:xfrm>
            <a:off x="4709734" y="2194560"/>
            <a:ext cx="525206" cy="402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A26C749-AF55-45F2-B9A7-FFF29880CBDA}"/>
              </a:ext>
            </a:extLst>
          </p:cNvPr>
          <p:cNvSpPr/>
          <p:nvPr/>
        </p:nvSpPr>
        <p:spPr>
          <a:xfrm>
            <a:off x="7400301" y="2194560"/>
            <a:ext cx="525206" cy="402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D089205-C9D4-45D7-AFEB-9FEE21E04ABC}"/>
              </a:ext>
            </a:extLst>
          </p:cNvPr>
          <p:cNvSpPr/>
          <p:nvPr/>
        </p:nvSpPr>
        <p:spPr>
          <a:xfrm>
            <a:off x="3182620" y="4348573"/>
            <a:ext cx="172720" cy="172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5707E2B-B2BB-470B-8AA4-5359C80742A1}"/>
              </a:ext>
            </a:extLst>
          </p:cNvPr>
          <p:cNvCxnSpPr>
            <a:stCxn id="29" idx="2"/>
            <a:endCxn id="12" idx="0"/>
          </p:cNvCxnSpPr>
          <p:nvPr/>
        </p:nvCxnSpPr>
        <p:spPr>
          <a:xfrm flipH="1">
            <a:off x="2838447" y="4521293"/>
            <a:ext cx="430533" cy="665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5AB454-0119-4035-85F2-1F8CBE2D81BB}"/>
              </a:ext>
            </a:extLst>
          </p:cNvPr>
          <p:cNvSpPr/>
          <p:nvPr/>
        </p:nvSpPr>
        <p:spPr>
          <a:xfrm>
            <a:off x="5867400" y="4348573"/>
            <a:ext cx="189114" cy="172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3E47374-6A9C-42C9-937C-F7F7F7D8FB63}"/>
              </a:ext>
            </a:extLst>
          </p:cNvPr>
          <p:cNvCxnSpPr>
            <a:stCxn id="34" idx="2"/>
          </p:cNvCxnSpPr>
          <p:nvPr/>
        </p:nvCxnSpPr>
        <p:spPr>
          <a:xfrm flipH="1">
            <a:off x="5539622" y="4521293"/>
            <a:ext cx="422335" cy="665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E26D6E-EBB1-4063-95D6-AEC7740A464C}"/>
              </a:ext>
            </a:extLst>
          </p:cNvPr>
          <p:cNvSpPr/>
          <p:nvPr/>
        </p:nvSpPr>
        <p:spPr>
          <a:xfrm>
            <a:off x="8549640" y="4348573"/>
            <a:ext cx="195191" cy="172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387C16A-8414-49DA-B6BF-0D139291D786}"/>
              </a:ext>
            </a:extLst>
          </p:cNvPr>
          <p:cNvCxnSpPr>
            <a:stCxn id="36" idx="2"/>
          </p:cNvCxnSpPr>
          <p:nvPr/>
        </p:nvCxnSpPr>
        <p:spPr>
          <a:xfrm flipH="1">
            <a:off x="8227939" y="4521293"/>
            <a:ext cx="419297" cy="665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439657-FD84-48AD-940A-983BD518785D}"/>
              </a:ext>
            </a:extLst>
          </p:cNvPr>
          <p:cNvSpPr txBox="1"/>
          <p:nvPr/>
        </p:nvSpPr>
        <p:spPr>
          <a:xfrm>
            <a:off x="968861" y="4926405"/>
            <a:ext cx="6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</a:t>
            </a:r>
            <a:endParaRPr lang="ko-KR" altLang="en-US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49CDC3-7AD4-4F36-846F-401BD0656C1F}"/>
              </a:ext>
            </a:extLst>
          </p:cNvPr>
          <p:cNvSpPr txBox="1"/>
          <p:nvPr/>
        </p:nvSpPr>
        <p:spPr>
          <a:xfrm>
            <a:off x="3458019" y="1031535"/>
            <a:ext cx="62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</a:t>
            </a:r>
            <a:endParaRPr lang="ko-KR" altLang="en-US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252195-D110-44EF-B55C-679BC2B45F3C}"/>
              </a:ext>
            </a:extLst>
          </p:cNvPr>
          <p:cNvSpPr txBox="1"/>
          <p:nvPr/>
        </p:nvSpPr>
        <p:spPr>
          <a:xfrm>
            <a:off x="6257174" y="1031535"/>
            <a:ext cx="6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</a:t>
            </a:r>
            <a:endParaRPr lang="ko-KR" altLang="en-US" i="1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021B49-A626-45FE-A7A4-AF8D7A230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0BABB9-0E88-408D-9A98-AC01DCC9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284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EA182-7DD0-4DE2-8D7F-A9CC940D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Duality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F4818-447C-4347-8FCC-76C65617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Erosion and dilation are duals of each other with respect to set complementation and reflection. That is,</a:t>
            </a:r>
          </a:p>
          <a:p>
            <a:pPr marL="0" indent="0">
              <a:buNone/>
            </a:pPr>
            <a:r>
              <a:rPr lang="en-US" altLang="ko-KR" dirty="0"/>
              <a:t>							      and</a:t>
            </a:r>
          </a:p>
          <a:p>
            <a:pPr lvl="4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8B8C47-A9FC-4214-93C4-C34235E8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6B4F1-5484-4AC2-A55B-069C6FB7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81" y="2836118"/>
            <a:ext cx="2044911" cy="340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46E010-3857-4A27-8C8E-CCD94587A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607" y="2819117"/>
            <a:ext cx="2030339" cy="374010"/>
          </a:xfrm>
          <a:prstGeom prst="rect">
            <a:avLst/>
          </a:prstGeom>
        </p:spPr>
      </p:pic>
      <p:pic>
        <p:nvPicPr>
          <p:cNvPr id="8" name="그림 7" descr="하늘, 테이블, 앉아있는, 다음이(가) 표시된 사진&#10;&#10;자동 생성된 설명">
            <a:extLst>
              <a:ext uri="{FF2B5EF4-FFF2-40B4-BE49-F238E27FC236}">
                <a16:creationId xmlns:a16="http://schemas.microsoft.com/office/drawing/2014/main" id="{E3E9F318-A992-4727-8F04-FCB78D642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53" y="3463093"/>
            <a:ext cx="2943394" cy="29433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B1C58076-4B72-46F9-906D-66A5CA1B3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64" y="3409734"/>
            <a:ext cx="2943394" cy="29433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내용 개체 틀 5">
            <a:extLst>
              <a:ext uri="{FF2B5EF4-FFF2-40B4-BE49-F238E27FC236}">
                <a16:creationId xmlns:a16="http://schemas.microsoft.com/office/drawing/2014/main" id="{6FFCC3A0-50E9-47EE-B153-B573DB43B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3" y="3429000"/>
            <a:ext cx="2950583" cy="29505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DB3231D-3949-46CF-AE72-C013AF1D49E8}"/>
              </a:ext>
            </a:extLst>
          </p:cNvPr>
          <p:cNvSpPr/>
          <p:nvPr/>
        </p:nvSpPr>
        <p:spPr>
          <a:xfrm>
            <a:off x="3155416" y="4881431"/>
            <a:ext cx="102245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F45401A-A0B2-4861-93E4-B86E5E61D51A}"/>
              </a:ext>
            </a:extLst>
          </p:cNvPr>
          <p:cNvSpPr/>
          <p:nvPr/>
        </p:nvSpPr>
        <p:spPr>
          <a:xfrm>
            <a:off x="7234627" y="4904290"/>
            <a:ext cx="102245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81342-719D-4F4F-B29F-56FEC1CF27D3}"/>
              </a:ext>
            </a:extLst>
          </p:cNvPr>
          <p:cNvSpPr txBox="1"/>
          <p:nvPr/>
        </p:nvSpPr>
        <p:spPr>
          <a:xfrm>
            <a:off x="7261978" y="4489435"/>
            <a:ext cx="102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Dilation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ED1A4-B83E-41AC-8DE3-B12D320167BB}"/>
              </a:ext>
            </a:extLst>
          </p:cNvPr>
          <p:cNvSpPr txBox="1"/>
          <p:nvPr/>
        </p:nvSpPr>
        <p:spPr>
          <a:xfrm>
            <a:off x="241322" y="6447790"/>
            <a:ext cx="36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1780A-B155-4106-AA96-020700040E47}"/>
              </a:ext>
            </a:extLst>
          </p:cNvPr>
          <p:cNvSpPr txBox="1"/>
          <p:nvPr/>
        </p:nvSpPr>
        <p:spPr>
          <a:xfrm>
            <a:off x="3193531" y="4529035"/>
            <a:ext cx="102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A</a:t>
            </a:r>
            <a:r>
              <a:rPr lang="en-US" altLang="ko-KR" i="1" baseline="30000" dirty="0"/>
              <a:t>c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88A4C1-0319-404C-93BF-FB59A66EC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2EFBB2-9E15-48D3-8F93-9CF26EFF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58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F2B44-236F-4924-B0AF-28615662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4C7D6-E50C-4866-B70A-7459D1422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</a:t>
            </a:r>
            <a:r>
              <a:rPr lang="en-US" altLang="ko-KR" i="1" dirty="0"/>
              <a:t>opening</a:t>
            </a:r>
            <a:r>
              <a:rPr lang="en-US" altLang="ko-KR" dirty="0"/>
              <a:t> of set </a:t>
            </a:r>
            <a:r>
              <a:rPr lang="en-US" altLang="ko-KR" i="1" dirty="0"/>
              <a:t>A </a:t>
            </a:r>
            <a:r>
              <a:rPr lang="en-US" altLang="ko-KR" dirty="0"/>
              <a:t>by structuring element </a:t>
            </a:r>
            <a:r>
              <a:rPr lang="en-US" altLang="ko-KR" i="1" dirty="0"/>
              <a:t>B,</a:t>
            </a:r>
            <a:r>
              <a:rPr lang="en-US" altLang="ko-KR" dirty="0"/>
              <a:t> denoted </a:t>
            </a:r>
            <a:r>
              <a:rPr lang="en-US" altLang="ko-KR" i="1" dirty="0"/>
              <a:t>A </a:t>
            </a:r>
            <a:r>
              <a:rPr lang="ko-KR" altLang="en-US" dirty="0"/>
              <a:t>◦ </a:t>
            </a:r>
            <a:r>
              <a:rPr lang="en-US" altLang="ko-KR" i="1" dirty="0"/>
              <a:t>B , </a:t>
            </a:r>
            <a:r>
              <a:rPr lang="en-US" altLang="ko-KR" dirty="0"/>
              <a:t>is defined as</a:t>
            </a:r>
          </a:p>
          <a:p>
            <a:endParaRPr lang="en-US" altLang="ko-KR" dirty="0"/>
          </a:p>
          <a:p>
            <a:r>
              <a:rPr lang="en-US" altLang="ko-KR" i="1" dirty="0"/>
              <a:t>Opening</a:t>
            </a:r>
            <a:r>
              <a:rPr lang="en-US" altLang="ko-KR" dirty="0"/>
              <a:t> generally </a:t>
            </a:r>
            <a:r>
              <a:rPr lang="en-US" altLang="ko-KR" dirty="0" err="1"/>
              <a:t>smoothes</a:t>
            </a:r>
            <a:r>
              <a:rPr lang="en-US" altLang="ko-KR" dirty="0"/>
              <a:t> the contour of an object, breaks narrow isthmuses, and eliminates thin protrusions.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EEC73B-75FD-4568-93B4-8BB8D2DE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297595"/>
            <a:ext cx="6297612" cy="365125"/>
          </a:xfrm>
        </p:spPr>
        <p:txBody>
          <a:bodyPr/>
          <a:lstStyle/>
          <a:p>
            <a:r>
              <a:rPr lang="en-US" altLang="ko-KR" dirty="0"/>
              <a:t>MMI Lab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87BCB0-2DD8-4655-A4C7-BE2AD50D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598" y="2512377"/>
            <a:ext cx="2314402" cy="4090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D3CC6B-6B94-45E9-91C1-93F5FE06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5" y="3763976"/>
            <a:ext cx="6297612" cy="22773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16F8487-7134-4152-A7D0-C932D879C61B}"/>
                  </a:ext>
                </a:extLst>
              </p:cNvPr>
              <p:cNvSpPr/>
              <p:nvPr/>
            </p:nvSpPr>
            <p:spPr>
              <a:xfrm>
                <a:off x="7282964" y="4999927"/>
                <a:ext cx="2715076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/>
                  <a:t>The opening of </a:t>
                </a:r>
                <a:r>
                  <a:rPr lang="en-US" altLang="ko-KR" sz="1400" i="1" dirty="0"/>
                  <a:t>A </a:t>
                </a:r>
                <a:r>
                  <a:rPr lang="en-US" altLang="ko-KR" sz="1400" dirty="0"/>
                  <a:t>by </a:t>
                </a:r>
                <a:r>
                  <a:rPr lang="en-US" altLang="ko-KR" sz="1400" i="1" dirty="0"/>
                  <a:t>B</a:t>
                </a:r>
              </a:p>
              <a:p>
                <a:r>
                  <a:rPr lang="en-US" altLang="ko-KR" sz="1400" i="1" dirty="0"/>
                  <a:t>A </a:t>
                </a:r>
                <a:r>
                  <a:rPr lang="en-US" altLang="ko-KR" sz="1400" dirty="0"/>
                  <a:t>is not shaded for clarity</a:t>
                </a:r>
                <a:endParaRPr lang="en-US" altLang="ko-KR" sz="1400" i="1" dirty="0"/>
              </a:p>
              <a:p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1400" dirty="0"/>
                  <a:t>:The union of all the sets 	inside the braces</a:t>
                </a:r>
              </a:p>
              <a:p>
                <a:endParaRPr lang="ko-KR" altLang="en-US" sz="1400" dirty="0"/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16F8487-7134-4152-A7D0-C932D879C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964" y="4999927"/>
                <a:ext cx="2715076" cy="1169551"/>
              </a:xfrm>
              <a:prstGeom prst="rect">
                <a:avLst/>
              </a:prstGeom>
              <a:blipFill>
                <a:blip r:embed="rId4"/>
                <a:stretch>
                  <a:fillRect l="-674" t="-1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5B6DA0-DBB1-4362-9274-079CFC58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2027" y="6297595"/>
            <a:ext cx="911939" cy="365125"/>
          </a:xfrm>
        </p:spPr>
        <p:txBody>
          <a:bodyPr/>
          <a:lstStyle/>
          <a:p>
            <a:r>
              <a:rPr lang="en-US" altLang="ko-KR" dirty="0"/>
              <a:t>2019-07-19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B7C975-66B1-44FE-980C-A787B9C3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8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B332F-212F-4D65-A0A6-A438C098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C1B98-83A8-43D8-8C36-CA2E03B71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</a:t>
            </a:r>
            <a:r>
              <a:rPr lang="en-US" altLang="ko-KR" i="1" dirty="0"/>
              <a:t>closing</a:t>
            </a:r>
            <a:r>
              <a:rPr lang="en-US" altLang="ko-KR" dirty="0"/>
              <a:t> of set </a:t>
            </a:r>
            <a:r>
              <a:rPr lang="en-US" altLang="ko-KR" i="1" dirty="0"/>
              <a:t>A </a:t>
            </a:r>
            <a:r>
              <a:rPr lang="en-US" altLang="ko-KR" dirty="0"/>
              <a:t>by structuring element </a:t>
            </a:r>
            <a:r>
              <a:rPr lang="en-US" altLang="ko-KR" i="1" dirty="0"/>
              <a:t>B, </a:t>
            </a:r>
            <a:r>
              <a:rPr lang="en-US" altLang="ko-KR" dirty="0"/>
              <a:t>denoted </a:t>
            </a:r>
            <a:r>
              <a:rPr lang="en-US" altLang="ko-KR" i="1" dirty="0"/>
              <a:t>A </a:t>
            </a:r>
            <a:r>
              <a:rPr lang="en-US" altLang="ko-KR" dirty="0"/>
              <a:t>• B,</a:t>
            </a:r>
            <a:r>
              <a:rPr lang="en-US" altLang="ko-KR" i="1" dirty="0"/>
              <a:t> </a:t>
            </a:r>
            <a:r>
              <a:rPr lang="en-US" altLang="ko-KR" dirty="0"/>
              <a:t>is defined as</a:t>
            </a:r>
          </a:p>
          <a:p>
            <a:endParaRPr lang="en-US" altLang="ko-KR" dirty="0"/>
          </a:p>
          <a:p>
            <a:r>
              <a:rPr lang="en-US" altLang="ko-KR" i="1" dirty="0"/>
              <a:t>Closing</a:t>
            </a:r>
            <a:r>
              <a:rPr lang="en-US" altLang="ko-KR" dirty="0"/>
              <a:t> also tends to smooth sections of contours but, as opposed to opening, it generally fuses narrow breaks and long thin gulfs, eliminates small holes, and fills gaps in the contour.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F0F146-8584-4036-AA60-6FE815444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29198E-DCB2-4E43-97E4-8B3B597C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598" y="2545080"/>
            <a:ext cx="2314402" cy="358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B31CE2-E4BE-4E2F-98BA-92EA3770C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4100975"/>
            <a:ext cx="6634934" cy="1856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502DEA-AFEE-488A-AF6C-BE213DD81DD6}"/>
              </a:ext>
            </a:extLst>
          </p:cNvPr>
          <p:cNvSpPr/>
          <p:nvPr/>
        </p:nvSpPr>
        <p:spPr>
          <a:xfrm>
            <a:off x="7375530" y="5325070"/>
            <a:ext cx="2540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The closing of </a:t>
            </a:r>
            <a:r>
              <a:rPr lang="en-US" altLang="ko-KR" sz="1400" i="1" dirty="0"/>
              <a:t>A </a:t>
            </a:r>
            <a:r>
              <a:rPr lang="en-US" altLang="ko-KR" sz="1400" dirty="0"/>
              <a:t>by </a:t>
            </a:r>
            <a:r>
              <a:rPr lang="en-US" altLang="ko-KR" sz="1400" i="1" dirty="0"/>
              <a:t>B</a:t>
            </a:r>
          </a:p>
          <a:p>
            <a:r>
              <a:rPr lang="en-US" altLang="ko-KR" sz="1400" i="1" dirty="0"/>
              <a:t>A </a:t>
            </a:r>
            <a:r>
              <a:rPr lang="en-US" altLang="ko-KR" sz="1400" dirty="0"/>
              <a:t>is not shaded for clarity</a:t>
            </a:r>
            <a:endParaRPr lang="en-US" altLang="ko-KR" sz="1400" i="1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29C59D2-51D9-44D0-8A01-14EB9C34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4E74E1-D63D-4ECB-9870-8F58B237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73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0DF194-6E2D-48E8-9E1E-A1F89266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0440" y="6430505"/>
            <a:ext cx="6297612" cy="365125"/>
          </a:xfrm>
        </p:spPr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FA7D21-AB69-4848-9A03-3E39DF32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09" y="203189"/>
            <a:ext cx="4975047" cy="63360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4183FC-67F0-4021-8340-D82D5C53E392}"/>
              </a:ext>
            </a:extLst>
          </p:cNvPr>
          <p:cNvSpPr/>
          <p:nvPr/>
        </p:nvSpPr>
        <p:spPr>
          <a:xfrm>
            <a:off x="5396556" y="283288"/>
            <a:ext cx="42389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Morphological opening and closing.</a:t>
            </a:r>
          </a:p>
          <a:p>
            <a:r>
              <a:rPr lang="en-US" altLang="ko-KR" sz="1600" dirty="0"/>
              <a:t>The SE is the small circle in the left image.</a:t>
            </a:r>
          </a:p>
          <a:p>
            <a:endParaRPr lang="en-US" altLang="ko-KR" sz="1600" dirty="0"/>
          </a:p>
          <a:p>
            <a:r>
              <a:rPr lang="en-US" altLang="ko-KR" sz="1600" dirty="0"/>
              <a:t>Outward pointing corners were rounded by opening.</a:t>
            </a:r>
          </a:p>
          <a:p>
            <a:r>
              <a:rPr lang="en-US" altLang="ko-KR" sz="1600" dirty="0"/>
              <a:t>Whereas inward pointing corners were rounded by closing.</a:t>
            </a:r>
            <a:endParaRPr lang="ko-KR" altLang="en-US" sz="1600" dirty="0"/>
          </a:p>
          <a:p>
            <a:endParaRPr lang="ko-KR" altLang="en-US" sz="1600" dirty="0"/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2C1766-BDF9-4B18-B1D4-5FB09702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40992" y="6430505"/>
            <a:ext cx="911939" cy="365125"/>
          </a:xfrm>
        </p:spPr>
        <p:txBody>
          <a:bodyPr/>
          <a:lstStyle/>
          <a:p>
            <a:r>
              <a:rPr lang="en-US" altLang="ko-KR" dirty="0"/>
              <a:t>2019-07-19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325FDD-D5F1-41B2-AB9A-45E12DEC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628" y="6406487"/>
            <a:ext cx="683339" cy="365125"/>
          </a:xfrm>
        </p:spPr>
        <p:txBody>
          <a:bodyPr/>
          <a:lstStyle/>
          <a:p>
            <a:fld id="{8D14C6A2-4CA6-493F-A64A-4C18D73633BD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238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092CE-6302-4D44-A234-E4CA1F12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Opening and Closing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A2AB60-FF12-4DBB-86FE-85BE20C8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27C156-2E55-4C2C-8D13-6F5C9A86B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59" y="1797780"/>
            <a:ext cx="2569439" cy="1941354"/>
          </a:xfrm>
          <a:prstGeom prst="rect">
            <a:avLst/>
          </a:prstGeom>
        </p:spPr>
      </p:pic>
      <p:pic>
        <p:nvPicPr>
          <p:cNvPr id="12" name="내용 개체 틀 11" descr="옥외설치물이(가) 표시된 사진&#10;&#10;자동 생성된 설명">
            <a:extLst>
              <a:ext uri="{FF2B5EF4-FFF2-40B4-BE49-F238E27FC236}">
                <a16:creationId xmlns:a16="http://schemas.microsoft.com/office/drawing/2014/main" id="{5274B421-C102-4B34-BD43-1D5A4A43E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50" y="1812557"/>
            <a:ext cx="2569439" cy="1941354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5381C4-1F04-4E4A-A0B9-58E2C0306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131" y="1812557"/>
            <a:ext cx="2596121" cy="1961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3E04D0-C452-49B4-9B15-D4CAD3853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49" y="4068444"/>
            <a:ext cx="2611214" cy="19729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0D6EFC-9A29-438C-85A2-9B575D18B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97" y="4049990"/>
            <a:ext cx="2611214" cy="1972917"/>
          </a:xfrm>
          <a:prstGeom prst="rect">
            <a:avLst/>
          </a:prstGeom>
        </p:spPr>
      </p:pic>
      <p:pic>
        <p:nvPicPr>
          <p:cNvPr id="19" name="그림 18" descr="하얀색, 하늘이(가) 표시된 사진&#10;&#10;자동 생성된 설명">
            <a:extLst>
              <a:ext uri="{FF2B5EF4-FFF2-40B4-BE49-F238E27FC236}">
                <a16:creationId xmlns:a16="http://schemas.microsoft.com/office/drawing/2014/main" id="{036244D4-1C57-48B4-81A1-49A3390D29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645" y="91174"/>
            <a:ext cx="1463167" cy="1470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85AB54-F061-4782-90E8-0ED34B802783}"/>
              </a:ext>
            </a:extLst>
          </p:cNvPr>
          <p:cNvSpPr txBox="1"/>
          <p:nvPr/>
        </p:nvSpPr>
        <p:spPr>
          <a:xfrm>
            <a:off x="8230812" y="91174"/>
            <a:ext cx="259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B</a:t>
            </a:r>
            <a:r>
              <a:rPr lang="en-US" altLang="ko-KR" dirty="0"/>
              <a:t>: Structuring element</a:t>
            </a:r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88BE67-2103-4D5F-BA55-24CEE8772EAB}"/>
              </a:ext>
            </a:extLst>
          </p:cNvPr>
          <p:cNvSpPr txBox="1"/>
          <p:nvPr/>
        </p:nvSpPr>
        <p:spPr>
          <a:xfrm>
            <a:off x="578159" y="1428448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</a:t>
            </a:r>
            <a:endParaRPr lang="ko-KR" altLang="en-US" i="1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1DC468B-4D28-4B25-813A-76B3EB1CAFF6}"/>
              </a:ext>
            </a:extLst>
          </p:cNvPr>
          <p:cNvSpPr/>
          <p:nvPr/>
        </p:nvSpPr>
        <p:spPr>
          <a:xfrm>
            <a:off x="3273204" y="2666857"/>
            <a:ext cx="853440" cy="101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F5D934-CFAA-449D-97FC-D15D57BF76D6}"/>
              </a:ext>
            </a:extLst>
          </p:cNvPr>
          <p:cNvSpPr/>
          <p:nvPr/>
        </p:nvSpPr>
        <p:spPr>
          <a:xfrm>
            <a:off x="3279544" y="2264160"/>
            <a:ext cx="814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 </a:t>
            </a:r>
            <a:r>
              <a:rPr lang="ko-KR" altLang="en-US" dirty="0"/>
              <a:t>⊖ </a:t>
            </a:r>
            <a:r>
              <a:rPr lang="en-US" altLang="ko-KR" i="1" dirty="0"/>
              <a:t>B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3C1B261-AF77-4FCD-945F-EC709670B3B6}"/>
              </a:ext>
            </a:extLst>
          </p:cNvPr>
          <p:cNvSpPr/>
          <p:nvPr/>
        </p:nvSpPr>
        <p:spPr>
          <a:xfrm>
            <a:off x="6997879" y="2666857"/>
            <a:ext cx="1090321" cy="93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8A3FD16-39DD-49D3-9406-F29F4D07FA1D}"/>
              </a:ext>
            </a:extLst>
          </p:cNvPr>
          <p:cNvSpPr/>
          <p:nvPr/>
        </p:nvSpPr>
        <p:spPr>
          <a:xfrm>
            <a:off x="6936143" y="2318204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ko-KR" altLang="en-US" dirty="0"/>
              <a:t>⊖</a:t>
            </a:r>
            <a:r>
              <a:rPr lang="en-US" altLang="ko-KR" i="1" dirty="0"/>
              <a:t>B</a:t>
            </a:r>
            <a:r>
              <a:rPr lang="en-US" altLang="ko-KR" dirty="0"/>
              <a:t>)</a:t>
            </a:r>
            <a:r>
              <a:rPr lang="ko-KR" altLang="en-US" dirty="0"/>
              <a:t>⊕</a:t>
            </a:r>
            <a:r>
              <a:rPr lang="en-US" altLang="ko-KR" i="1" dirty="0"/>
              <a:t>B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42FA43-904A-4143-AA0A-592890F92D90}"/>
              </a:ext>
            </a:extLst>
          </p:cNvPr>
          <p:cNvSpPr txBox="1"/>
          <p:nvPr/>
        </p:nvSpPr>
        <p:spPr>
          <a:xfrm>
            <a:off x="6997879" y="2793314"/>
            <a:ext cx="109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A </a:t>
            </a:r>
            <a:r>
              <a:rPr lang="ko-KR" altLang="en-US" dirty="0"/>
              <a:t>◦ </a:t>
            </a:r>
            <a:r>
              <a:rPr lang="en-US" altLang="ko-KR" i="1" dirty="0"/>
              <a:t>B</a:t>
            </a:r>
            <a:endParaRPr lang="ko-KR" altLang="en-US" i="1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56CA011-311A-45FF-94CA-E8CD97800309}"/>
              </a:ext>
            </a:extLst>
          </p:cNvPr>
          <p:cNvSpPr/>
          <p:nvPr/>
        </p:nvSpPr>
        <p:spPr>
          <a:xfrm>
            <a:off x="719020" y="4961503"/>
            <a:ext cx="1224068" cy="93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B7EDCB-C3BE-4DFB-9E57-1A5263A12C9E}"/>
              </a:ext>
            </a:extLst>
          </p:cNvPr>
          <p:cNvSpPr txBox="1"/>
          <p:nvPr/>
        </p:nvSpPr>
        <p:spPr>
          <a:xfrm>
            <a:off x="654779" y="4537541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i="1" dirty="0"/>
              <a:t>A </a:t>
            </a:r>
            <a:r>
              <a:rPr lang="ko-KR" altLang="en-US" dirty="0"/>
              <a:t>◦ </a:t>
            </a:r>
            <a:r>
              <a:rPr lang="en-US" altLang="ko-KR" i="1" dirty="0"/>
              <a:t>B</a:t>
            </a:r>
            <a:r>
              <a:rPr lang="en-US" altLang="ko-KR" dirty="0"/>
              <a:t>) </a:t>
            </a:r>
            <a:r>
              <a:rPr lang="ko-KR" altLang="en-US" dirty="0"/>
              <a:t>⊕ </a:t>
            </a:r>
            <a:r>
              <a:rPr lang="en-US" altLang="ko-KR" i="1" dirty="0"/>
              <a:t>B</a:t>
            </a:r>
            <a:endParaRPr lang="ko-KR" altLang="en-US" i="1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7DC0BB2-2228-49E6-A642-7DB35CAF4548}"/>
              </a:ext>
            </a:extLst>
          </p:cNvPr>
          <p:cNvSpPr/>
          <p:nvPr/>
        </p:nvSpPr>
        <p:spPr>
          <a:xfrm>
            <a:off x="4901565" y="4943030"/>
            <a:ext cx="1645919" cy="93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0E777B-6226-4C21-A952-3CEA2BA591C7}"/>
              </a:ext>
            </a:extLst>
          </p:cNvPr>
          <p:cNvSpPr txBox="1"/>
          <p:nvPr/>
        </p:nvSpPr>
        <p:spPr>
          <a:xfrm>
            <a:off x="4686764" y="4504619"/>
            <a:ext cx="205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[(</a:t>
            </a:r>
            <a:r>
              <a:rPr lang="en-US" altLang="ko-KR" i="1" dirty="0"/>
              <a:t>A </a:t>
            </a:r>
            <a:r>
              <a:rPr lang="ko-KR" altLang="en-US" dirty="0"/>
              <a:t>◦ </a:t>
            </a:r>
            <a:r>
              <a:rPr lang="en-US" altLang="ko-KR" i="1" dirty="0"/>
              <a:t>B</a:t>
            </a:r>
            <a:r>
              <a:rPr lang="en-US" altLang="ko-KR" dirty="0"/>
              <a:t>) </a:t>
            </a:r>
            <a:r>
              <a:rPr lang="ko-KR" altLang="en-US" dirty="0"/>
              <a:t>⊕ </a:t>
            </a:r>
            <a:r>
              <a:rPr lang="en-US" altLang="ko-KR" i="1" dirty="0"/>
              <a:t>B</a:t>
            </a:r>
            <a:r>
              <a:rPr lang="en-US" altLang="ko-KR" dirty="0"/>
              <a:t>] </a:t>
            </a:r>
            <a:r>
              <a:rPr lang="ko-KR" altLang="en-US" dirty="0"/>
              <a:t>⊖ </a:t>
            </a:r>
            <a:r>
              <a:rPr lang="en-US" altLang="ko-KR" i="1" dirty="0"/>
              <a:t>B</a:t>
            </a:r>
            <a:endParaRPr lang="ko-KR" altLang="en-US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D94D08-8109-470D-91A4-BA3ABB9407D8}"/>
              </a:ext>
            </a:extLst>
          </p:cNvPr>
          <p:cNvSpPr txBox="1"/>
          <p:nvPr/>
        </p:nvSpPr>
        <p:spPr>
          <a:xfrm>
            <a:off x="4997319" y="5121247"/>
            <a:ext cx="202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i="1" dirty="0"/>
              <a:t>A </a:t>
            </a:r>
            <a:r>
              <a:rPr lang="ko-KR" altLang="en-US" dirty="0"/>
              <a:t>◦ </a:t>
            </a:r>
            <a:r>
              <a:rPr lang="en-US" altLang="ko-KR" i="1" dirty="0"/>
              <a:t>B</a:t>
            </a:r>
            <a:r>
              <a:rPr lang="en-US" altLang="ko-KR" dirty="0"/>
              <a:t>) • </a:t>
            </a:r>
            <a:r>
              <a:rPr lang="en-US" altLang="ko-KR" i="1" dirty="0"/>
              <a:t>B</a:t>
            </a:r>
            <a:endParaRPr lang="ko-KR" altLang="en-US" i="1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C3D576-E418-451B-9D1A-D4869118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57F5A8-419E-4DC5-863B-E33326A0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67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A3CDE-19BF-42A8-859A-7AB07239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6CEBD-D872-4953-B90C-AA4BD4E19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6" y="2128317"/>
            <a:ext cx="8596668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/>
              <a:t>Make up for last week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Morphological Processing of Binary Image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Thresholding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024EA6-7D44-4852-8528-76D80DC1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565440-454B-4EF8-88AA-A10C163F6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15BEC-90BB-481B-907E-F01C7E68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856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2F0AB-9894-4819-AFC2-C336BB1E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dirty="0"/>
              <a:t>Boundary Extraction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1F19EEE-EFE3-460C-B670-A2532AF7E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3880773"/>
              </a:xfrm>
            </p:spPr>
            <p:txBody>
              <a:bodyPr/>
              <a:lstStyle/>
              <a:p>
                <a:r>
                  <a:rPr lang="en-US" altLang="ko-KR" dirty="0"/>
                  <a:t>The boundary of a set </a:t>
                </a:r>
                <a:r>
                  <a:rPr lang="en-US" altLang="ko-KR" i="1" dirty="0"/>
                  <a:t>A</a:t>
                </a:r>
                <a:r>
                  <a:rPr lang="en-US" altLang="ko-KR" dirty="0"/>
                  <a:t>, denoted by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(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A 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), </a:t>
                </a:r>
                <a:r>
                  <a:rPr lang="en-US" altLang="ko-KR" dirty="0"/>
                  <a:t>defined as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ko-KR" altLang="en-US" dirty="0"/>
                        <m:t>⊖</m:t>
                      </m:r>
                      <m:r>
                        <m:rPr>
                          <m:nor/>
                        </m:rPr>
                        <a:rPr lang="en-US" altLang="ko-KR" b="0" i="0" dirty="0" smtClean="0"/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where </a:t>
                </a:r>
                <a:r>
                  <a:rPr lang="en-US" altLang="ko-KR" i="1" dirty="0"/>
                  <a:t>B </a:t>
                </a:r>
                <a:r>
                  <a:rPr lang="en-US" altLang="ko-KR" dirty="0"/>
                  <a:t>is a suitable structuring element.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1F19EEE-EFE3-460C-B670-A2532AF7E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3880773"/>
              </a:xfrm>
              <a:blipFill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9AC611-C92B-4B65-9BDF-FC0B6615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E087F-36E0-4C53-A885-F30D6A111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054" y="3656302"/>
            <a:ext cx="3271227" cy="2255520"/>
          </a:xfrm>
          <a:prstGeom prst="rect">
            <a:avLst/>
          </a:prstGeom>
        </p:spPr>
      </p:pic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4ED201-91E1-4D64-865E-11300B5B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6A8624-D6AD-47E6-A919-AF763F63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395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C32C3-46BF-4CA4-A5A1-2F8E0C42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Boundary Extraction</a:t>
            </a:r>
            <a:endParaRPr lang="ko-KR" altLang="en-US" dirty="0"/>
          </a:p>
        </p:txBody>
      </p:sp>
      <p:pic>
        <p:nvPicPr>
          <p:cNvPr id="6" name="내용 개체 틀 5" descr="건물이(가) 표시된 사진&#10;&#10;자동 생성된 설명">
            <a:extLst>
              <a:ext uri="{FF2B5EF4-FFF2-40B4-BE49-F238E27FC236}">
                <a16:creationId xmlns:a16="http://schemas.microsoft.com/office/drawing/2014/main" id="{9C3DEB2F-09DC-4D0C-A56D-F768D82E9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4" y="1720850"/>
            <a:ext cx="2133133" cy="2596438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2DF9EB-1252-4730-A3CF-DF1AE9CF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17DC3B-E94A-4AE4-9784-64F5B4992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245" y="1720850"/>
            <a:ext cx="2133133" cy="2596438"/>
          </a:xfrm>
          <a:prstGeom prst="rect">
            <a:avLst/>
          </a:prstGeom>
        </p:spPr>
      </p:pic>
      <p:pic>
        <p:nvPicPr>
          <p:cNvPr id="10" name="그림 9" descr="연기이(가) 표시된 사진&#10;&#10;자동 생성된 설명">
            <a:extLst>
              <a:ext uri="{FF2B5EF4-FFF2-40B4-BE49-F238E27FC236}">
                <a16:creationId xmlns:a16="http://schemas.microsoft.com/office/drawing/2014/main" id="{FBF0B2B4-5CA0-445C-81CA-618182213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86" y="1720850"/>
            <a:ext cx="2133133" cy="2596438"/>
          </a:xfrm>
          <a:prstGeom prst="rect">
            <a:avLst/>
          </a:prstGeom>
        </p:spPr>
      </p:pic>
      <p:pic>
        <p:nvPicPr>
          <p:cNvPr id="12" name="그림 11" descr="연기이(가) 표시된 사진&#10;&#10;자동 생성된 설명">
            <a:extLst>
              <a:ext uri="{FF2B5EF4-FFF2-40B4-BE49-F238E27FC236}">
                <a16:creationId xmlns:a16="http://schemas.microsoft.com/office/drawing/2014/main" id="{430158D9-56A2-4BA4-9540-184900CB8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31" y="1720850"/>
            <a:ext cx="2133133" cy="25964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486EB6-FD9F-4E02-A823-C86C44F06AE0}"/>
              </a:ext>
            </a:extLst>
          </p:cNvPr>
          <p:cNvSpPr txBox="1"/>
          <p:nvPr/>
        </p:nvSpPr>
        <p:spPr>
          <a:xfrm>
            <a:off x="5268119" y="5302698"/>
            <a:ext cx="480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	 (a) Original image</a:t>
            </a:r>
          </a:p>
          <a:p>
            <a:r>
              <a:rPr lang="en-US" altLang="ko-KR" dirty="0"/>
              <a:t>(b) - (d) Results of boundary extractions 			using SEs of size 3x3, 5x5, 11x11 			respectively. The elements of the 			SEs were all 255s.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31EFC-C7FE-4038-A8AC-B3792657A688}"/>
              </a:ext>
            </a:extLst>
          </p:cNvPr>
          <p:cNvSpPr txBox="1"/>
          <p:nvPr/>
        </p:nvSpPr>
        <p:spPr>
          <a:xfrm>
            <a:off x="7952530" y="4407408"/>
            <a:ext cx="213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(d)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FB250-6D6D-430A-9940-05651E7E065F}"/>
              </a:ext>
            </a:extLst>
          </p:cNvPr>
          <p:cNvSpPr txBox="1"/>
          <p:nvPr/>
        </p:nvSpPr>
        <p:spPr>
          <a:xfrm>
            <a:off x="3031244" y="4407408"/>
            <a:ext cx="213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27BA2-4219-42D8-A7DC-3E0FB95DEFBB}"/>
              </a:ext>
            </a:extLst>
          </p:cNvPr>
          <p:cNvSpPr txBox="1"/>
          <p:nvPr/>
        </p:nvSpPr>
        <p:spPr>
          <a:xfrm>
            <a:off x="5535284" y="4425696"/>
            <a:ext cx="213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(c)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1C921-F6A6-48CE-9D25-CAE79DD7A284}"/>
              </a:ext>
            </a:extLst>
          </p:cNvPr>
          <p:cNvSpPr txBox="1"/>
          <p:nvPr/>
        </p:nvSpPr>
        <p:spPr>
          <a:xfrm>
            <a:off x="527204" y="4480560"/>
            <a:ext cx="213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B0A19C-1608-4BA7-814B-BB0F96C3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22CEAD-AD89-41B7-88A8-7E847A1C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89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0505C-2841-4A1D-A792-91B885CF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Hole Filling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1B3377-20CF-4ED4-994B-DA6CE0970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6" y="1718629"/>
            <a:ext cx="8596668" cy="3880773"/>
          </a:xfrm>
        </p:spPr>
        <p:txBody>
          <a:bodyPr/>
          <a:lstStyle/>
          <a:p>
            <a:r>
              <a:rPr lang="en-US" altLang="ko-KR" dirty="0"/>
              <a:t>The following procedure fills all the holes</a:t>
            </a:r>
          </a:p>
          <a:p>
            <a:endParaRPr lang="en-US" altLang="ko-KR" dirty="0"/>
          </a:p>
          <a:p>
            <a:r>
              <a:rPr lang="en-US" altLang="ko-KR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altLang="ko-KR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0 </a:t>
            </a:r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 : </a:t>
            </a:r>
            <a:r>
              <a:rPr lang="en-US" altLang="ko-KR" dirty="0"/>
              <a:t>An array of 0s, except at the locations in corresponding to the given point in each hole, which we set to 1.</a:t>
            </a:r>
          </a:p>
          <a:p>
            <a:r>
              <a:rPr lang="en-US" altLang="ko-KR" dirty="0"/>
              <a:t>The algorithm terminates if </a:t>
            </a:r>
            <a:r>
              <a:rPr lang="en-US" altLang="ko-KR" i="1" dirty="0" err="1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altLang="ko-KR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US" altLang="ko-KR" i="1" dirty="0">
                <a:latin typeface="Cambria" panose="02040503050406030204" pitchFamily="18" charset="0"/>
                <a:ea typeface="Cambria" panose="02040503050406030204" pitchFamily="18" charset="0"/>
              </a:rPr>
              <a:t> = X</a:t>
            </a:r>
            <a:r>
              <a:rPr lang="en-US" altLang="ko-KR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k-</a:t>
            </a:r>
            <a:r>
              <a:rPr lang="en-US" altLang="ko-KR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altLang="ko-KR" dirty="0">
                <a:ea typeface="Cambria" panose="02040503050406030204" pitchFamily="18" charset="0"/>
              </a:rPr>
              <a:t>Then the set </a:t>
            </a:r>
            <a:r>
              <a:rPr lang="en-US" altLang="ko-KR" i="1" dirty="0" err="1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altLang="ko-KR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US" altLang="ko-KR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US" altLang="ko-KR" dirty="0">
                <a:ea typeface="Cambria" panose="02040503050406030204" pitchFamily="18" charset="0"/>
              </a:rPr>
              <a:t>contains all the filled holes.</a:t>
            </a:r>
            <a:endParaRPr lang="en-US" altLang="ko-KR" i="1" dirty="0">
              <a:latin typeface="Cambria" panose="02040503050406030204" pitchFamily="18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7334C2-A7CE-44AF-B9CA-D5853655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8E6E2C-6EE5-44C4-9CB0-1DF0648D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916" y="2020662"/>
            <a:ext cx="3980391" cy="5095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2DB9D0-8E74-488A-A38E-F9BB30F9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951623"/>
            <a:ext cx="2509838" cy="2662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E4E384-7A31-489B-A2A0-78B16D008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777" y="5282808"/>
            <a:ext cx="2440506" cy="1331185"/>
          </a:xfrm>
          <a:prstGeom prst="rect">
            <a:avLst/>
          </a:prstGeom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3979034-B8DB-4FA5-9AC6-8C33AB0BE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45C3EF-AC67-4344-922D-AF92B28D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2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A5F9-C81F-419E-8D0D-926CB5D8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3099144" cy="13208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Hole Filling</a:t>
            </a:r>
            <a:endParaRPr lang="ko-KR" alt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6B4351D-106E-4523-9A4F-C5F8FEFD3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8" y="2160589"/>
            <a:ext cx="2930517" cy="3880773"/>
          </a:xfrm>
        </p:spPr>
        <p:txBody>
          <a:bodyPr>
            <a:normAutofit/>
          </a:bodyPr>
          <a:lstStyle/>
          <a:p>
            <a:pPr>
              <a:buAutoNum type="alphaLcParenBoth"/>
            </a:pPr>
            <a:r>
              <a:rPr lang="en-US" dirty="0"/>
              <a:t>Original Image</a:t>
            </a:r>
          </a:p>
          <a:p>
            <a:pPr>
              <a:buAutoNum type="alphaLcParenBoth"/>
            </a:pPr>
            <a:r>
              <a:rPr lang="en-US" dirty="0"/>
              <a:t>One hole filled</a:t>
            </a:r>
          </a:p>
          <a:p>
            <a:pPr>
              <a:buAutoNum type="alphaLcParenBoth"/>
            </a:pPr>
            <a:r>
              <a:rPr lang="en-US" dirty="0"/>
              <a:t>Two holes filled</a:t>
            </a:r>
          </a:p>
          <a:p>
            <a:pPr>
              <a:buAutoNum type="alphaLcParenBoth"/>
            </a:pPr>
            <a:r>
              <a:rPr lang="en-US" dirty="0"/>
              <a:t>All holes filled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내용 개체 틀 5" descr="대형이(가) 표시된 사진&#10;&#10;자동 생성된 설명">
            <a:extLst>
              <a:ext uri="{FF2B5EF4-FFF2-40B4-BE49-F238E27FC236}">
                <a16:creationId xmlns:a16="http://schemas.microsoft.com/office/drawing/2014/main" id="{2C507AB8-70DF-45EF-87CB-365B38D2F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1" y="612249"/>
            <a:ext cx="2596281" cy="25962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2F23ED-5EA5-4B80-8F87-DD0075E17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71" y="3429000"/>
            <a:ext cx="2596281" cy="2596281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2B1B3C-ACBD-4C5E-A8D3-32A1DB5B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51925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8" name="그림 7" descr="바퀴, 운송, 기어이(가) 표시된 사진&#10;&#10;자동 생성된 설명">
            <a:extLst>
              <a:ext uri="{FF2B5EF4-FFF2-40B4-BE49-F238E27FC236}">
                <a16:creationId xmlns:a16="http://schemas.microsoft.com/office/drawing/2014/main" id="{623BFDB6-E2C6-4FAE-A89D-4603FB16C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71" y="612247"/>
            <a:ext cx="2596283" cy="2596283"/>
          </a:xfrm>
          <a:prstGeom prst="rect">
            <a:avLst/>
          </a:prstGeom>
        </p:spPr>
      </p:pic>
      <p:pic>
        <p:nvPicPr>
          <p:cNvPr id="12" name="그림 11" descr="바퀴, 운송, 기어이(가) 표시된 사진&#10;&#10;자동 생성된 설명">
            <a:extLst>
              <a:ext uri="{FF2B5EF4-FFF2-40B4-BE49-F238E27FC236}">
                <a16:creationId xmlns:a16="http://schemas.microsoft.com/office/drawing/2014/main" id="{99E0F2ED-37AF-49C5-AB80-9E2268B9E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39" y="3429000"/>
            <a:ext cx="2596283" cy="25962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A68C79-082F-442B-A74D-A350FBAB180D}"/>
              </a:ext>
            </a:extLst>
          </p:cNvPr>
          <p:cNvSpPr txBox="1"/>
          <p:nvPr/>
        </p:nvSpPr>
        <p:spPr>
          <a:xfrm>
            <a:off x="9393652" y="5395031"/>
            <a:ext cx="122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b</a:t>
            </a:r>
          </a:p>
          <a:p>
            <a:r>
              <a:rPr lang="en-US" altLang="ko-KR" dirty="0"/>
              <a:t>c d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01B6B-59C5-4B3B-9A02-778B356B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E7CF53-6EA7-4E4E-B046-4CC6E063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6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61215-07B6-47A8-AC49-DC69F5F1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dirty="0"/>
              <a:t>Hole Filling</a:t>
            </a:r>
            <a:endParaRPr lang="ko-KR" altLang="en-US" dirty="0"/>
          </a:p>
        </p:txBody>
      </p:sp>
      <p:pic>
        <p:nvPicPr>
          <p:cNvPr id="6" name="내용 개체 틀 5" descr="대형이(가) 표시된 사진&#10;&#10;자동 생성된 설명">
            <a:extLst>
              <a:ext uri="{FF2B5EF4-FFF2-40B4-BE49-F238E27FC236}">
                <a16:creationId xmlns:a16="http://schemas.microsoft.com/office/drawing/2014/main" id="{AAA8153C-6E4F-4256-B729-376EABB1A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955449"/>
            <a:ext cx="2284059" cy="2284059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DC858D-C19D-4203-908A-DDEAE316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CCDD00-A547-45C1-B170-8187225A6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849" y="2952217"/>
            <a:ext cx="2284059" cy="2284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1C474C-9815-49E5-919D-C2EDA4D36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3" y="2952217"/>
            <a:ext cx="2284059" cy="22840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2EAE4A-6E32-45C8-845D-5F6291EFE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38" y="2952217"/>
            <a:ext cx="2284059" cy="22840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8918C0-3F9B-47A3-A001-A31220EDB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6838" y="1520257"/>
            <a:ext cx="1019175" cy="103822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F3832A-0330-4137-A303-F5822589971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335678" y="2558482"/>
            <a:ext cx="280748" cy="6444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E13720-5E50-4799-B603-A966080487FE}"/>
              </a:ext>
            </a:extLst>
          </p:cNvPr>
          <p:cNvSpPr txBox="1"/>
          <p:nvPr/>
        </p:nvSpPr>
        <p:spPr>
          <a:xfrm>
            <a:off x="677334" y="5325902"/>
            <a:ext cx="228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Origianl</a:t>
            </a:r>
            <a:r>
              <a:rPr lang="en-US" altLang="ko-KR" dirty="0"/>
              <a:t> Image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DEEC04-1DE7-4AAC-B26E-6D89F9857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342" y="1520257"/>
            <a:ext cx="1019175" cy="101513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4E5CA8-C8F7-4E8C-A93E-DB92BF5DE220}"/>
              </a:ext>
            </a:extLst>
          </p:cNvPr>
          <p:cNvCxnSpPr>
            <a:cxnSpLocks/>
          </p:cNvCxnSpPr>
          <p:nvPr/>
        </p:nvCxnSpPr>
        <p:spPr>
          <a:xfrm flipV="1">
            <a:off x="5765182" y="2535388"/>
            <a:ext cx="280748" cy="6444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04CBCF0-B248-460D-8DF4-AD9471F20D7E}"/>
              </a:ext>
            </a:extLst>
          </p:cNvPr>
          <p:cNvSpPr txBox="1"/>
          <p:nvPr/>
        </p:nvSpPr>
        <p:spPr>
          <a:xfrm>
            <a:off x="3106838" y="5325902"/>
            <a:ext cx="228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altLang="ko-KR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109973-DC79-46FC-9F9F-C48BA34E70C9}"/>
              </a:ext>
            </a:extLst>
          </p:cNvPr>
          <p:cNvSpPr txBox="1"/>
          <p:nvPr/>
        </p:nvSpPr>
        <p:spPr>
          <a:xfrm>
            <a:off x="5514912" y="5320852"/>
            <a:ext cx="228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altLang="ko-KR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588C8-3A4A-4BC1-A057-B844746FF05E}"/>
              </a:ext>
            </a:extLst>
          </p:cNvPr>
          <p:cNvSpPr txBox="1"/>
          <p:nvPr/>
        </p:nvSpPr>
        <p:spPr>
          <a:xfrm>
            <a:off x="3221257" y="2020505"/>
            <a:ext cx="904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(46,64)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E22783-AAAE-4FAF-A7CB-870F107CE5FA}"/>
              </a:ext>
            </a:extLst>
          </p:cNvPr>
          <p:cNvSpPr txBox="1"/>
          <p:nvPr/>
        </p:nvSpPr>
        <p:spPr>
          <a:xfrm>
            <a:off x="7944416" y="5320852"/>
            <a:ext cx="228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altLang="ko-KR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26</a:t>
            </a:r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ko-KR" dirty="0">
                <a:ea typeface="Cambria" panose="02040503050406030204" pitchFamily="18" charset="0"/>
              </a:rPr>
              <a:t>Fully Filled Hole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A5930C-77D5-477F-AA82-0DDD1C91E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88A548-4EB7-4A9C-80BB-A7189340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5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CC006-12F9-47BE-9F16-D8A5ED66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Morphological Reconstruction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71EC4-4483-47FE-B1A6-D7BF042F8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altLang="ko-KR" i="1" dirty="0"/>
              <a:t>Morphological reconstruction </a:t>
            </a:r>
            <a:r>
              <a:rPr lang="en-US" altLang="ko-KR" dirty="0"/>
              <a:t>is a powerful </a:t>
            </a:r>
            <a:r>
              <a:rPr lang="en-US" altLang="ko-KR" dirty="0">
                <a:solidFill>
                  <a:srgbClr val="FF0000"/>
                </a:solidFill>
              </a:rPr>
              <a:t>morphological transformation</a:t>
            </a:r>
            <a:r>
              <a:rPr lang="en-US" altLang="ko-KR" dirty="0"/>
              <a:t>.</a:t>
            </a:r>
            <a:endParaRPr lang="en-US" altLang="ko-KR" i="1" dirty="0"/>
          </a:p>
          <a:p>
            <a:r>
              <a:rPr lang="en-US" altLang="ko-KR" i="1" dirty="0"/>
              <a:t>Morphological reconstruction </a:t>
            </a:r>
            <a:r>
              <a:rPr lang="en-US" altLang="ko-KR" dirty="0"/>
              <a:t>involves two images and a structuring element.</a:t>
            </a:r>
          </a:p>
          <a:p>
            <a:r>
              <a:rPr lang="en-US" altLang="ko-KR" dirty="0"/>
              <a:t>One image, </a:t>
            </a:r>
            <a:r>
              <a:rPr lang="en-US" altLang="ko-KR" dirty="0">
                <a:solidFill>
                  <a:srgbClr val="FF0000"/>
                </a:solidFill>
              </a:rPr>
              <a:t>the marker</a:t>
            </a:r>
            <a:r>
              <a:rPr lang="en-US" altLang="ko-KR" dirty="0"/>
              <a:t>, contains the </a:t>
            </a:r>
            <a:r>
              <a:rPr lang="en-US" altLang="ko-KR" dirty="0">
                <a:solidFill>
                  <a:srgbClr val="FF0000"/>
                </a:solidFill>
              </a:rPr>
              <a:t>starting points for the transformation. </a:t>
            </a:r>
          </a:p>
          <a:p>
            <a:r>
              <a:rPr lang="en-US" altLang="ko-KR" dirty="0"/>
              <a:t>The other image, </a:t>
            </a:r>
            <a:r>
              <a:rPr lang="en-US" altLang="ko-KR" dirty="0">
                <a:solidFill>
                  <a:srgbClr val="FF0000"/>
                </a:solidFill>
              </a:rPr>
              <a:t>the mask</a:t>
            </a:r>
            <a:r>
              <a:rPr lang="en-US" altLang="ko-KR" dirty="0"/>
              <a:t>, constrains </a:t>
            </a:r>
            <a:r>
              <a:rPr lang="en-US" altLang="ko-KR" dirty="0">
                <a:solidFill>
                  <a:srgbClr val="FF0000"/>
                </a:solidFill>
              </a:rPr>
              <a:t>the transformation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24C680-5F86-4382-A433-FF3402DF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038971-122D-40A9-9E0B-E756FA43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4250D-F8B2-454F-8995-F00250FD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28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1F2A2-2161-432F-B2C2-1DFA365F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8596668" cy="1320800"/>
          </a:xfrm>
        </p:spPr>
        <p:txBody>
          <a:bodyPr/>
          <a:lstStyle/>
          <a:p>
            <a:r>
              <a:rPr lang="en-US" altLang="ko-KR" dirty="0"/>
              <a:t>Geodesic dilation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FA5B98-37EB-4CF5-BCAF-C7EAB0E61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058" y="1143644"/>
                <a:ext cx="8596668" cy="3880773"/>
              </a:xfrm>
            </p:spPr>
            <p:txBody>
              <a:bodyPr/>
              <a:lstStyle/>
              <a:p>
                <a:r>
                  <a:rPr lang="en-US" altLang="ko-KR" dirty="0"/>
                  <a:t>The geodesic dilation of size 1 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i="1" dirty="0"/>
                  <a:t> </a:t>
                </a:r>
                <a:r>
                  <a:rPr lang="en-US" altLang="ko-KR" i="1" dirty="0"/>
                  <a:t>, </a:t>
                </a:r>
                <a:r>
                  <a:rPr lang="en-US" altLang="ko-KR" dirty="0"/>
                  <a:t>is defined as ,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 geodesic dilation of size n is defined as,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ko-KR" i="1" dirty="0"/>
                  <a:t> </a:t>
                </a:r>
              </a:p>
              <a:p>
                <a:endParaRPr lang="en-US" altLang="ko-KR" i="1" dirty="0"/>
              </a:p>
              <a:p>
                <a:endParaRPr lang="ko-KR" altLang="en-US" i="1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FA5B98-37EB-4CF5-BCAF-C7EAB0E61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058" y="1143644"/>
                <a:ext cx="8596668" cy="3880773"/>
              </a:xfrm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CCFBF9-44FA-4287-9842-E93CD51B3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ABC85B-28A0-452D-9897-3AD10024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75" y="3372881"/>
            <a:ext cx="7234930" cy="3485119"/>
          </a:xfrm>
          <a:prstGeom prst="rect">
            <a:avLst/>
          </a:prstGeom>
        </p:spPr>
      </p:pic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5CD33D-83FE-4BCC-B089-DBE0CBEC1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1DF00-C3CE-4B3C-AC36-BD54E94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06BD04-9097-456D-B3B4-F1575BB08C04}"/>
              </a:ext>
            </a:extLst>
          </p:cNvPr>
          <p:cNvSpPr/>
          <p:nvPr/>
        </p:nvSpPr>
        <p:spPr>
          <a:xfrm>
            <a:off x="7872938" y="1619533"/>
            <a:ext cx="1859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i="1" dirty="0"/>
              <a:t>F</a:t>
            </a:r>
            <a:r>
              <a:rPr lang="en-US" altLang="ko-KR" sz="1400" dirty="0"/>
              <a:t>: The marker image</a:t>
            </a:r>
          </a:p>
          <a:p>
            <a:r>
              <a:rPr lang="en-US" altLang="ko-KR" sz="1400" i="1" dirty="0"/>
              <a:t>G: </a:t>
            </a:r>
            <a:r>
              <a:rPr lang="en-US" altLang="ko-KR" sz="1400" dirty="0"/>
              <a:t>The mask image</a:t>
            </a:r>
          </a:p>
        </p:txBody>
      </p:sp>
    </p:spTree>
    <p:extLst>
      <p:ext uri="{BB962C8B-B14F-4D97-AF65-F5344CB8AC3E}">
        <p14:creationId xmlns:p14="http://schemas.microsoft.com/office/powerpoint/2010/main" val="1482102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D89D-6131-4AE2-919C-F8E47D2F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Morphological reconstruction by dilation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D5A98D-4D47-461D-BDC3-D49116C36A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86658"/>
                <a:ext cx="8596668" cy="3880773"/>
              </a:xfrm>
            </p:spPr>
            <p:txBody>
              <a:bodyPr/>
              <a:lstStyle/>
              <a:p>
                <a:r>
                  <a:rPr lang="en-US" altLang="ko-KR" i="1" dirty="0"/>
                  <a:t>Morphological reconstruction by dilation </a:t>
                </a:r>
                <a:r>
                  <a:rPr lang="en-US" altLang="ko-KR" dirty="0"/>
                  <a:t>denoted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altLang="ko-KR" i="1" dirty="0"/>
                  <a:t>, </a:t>
                </a:r>
                <a:r>
                  <a:rPr lang="en-US" altLang="ko-KR" dirty="0"/>
                  <a:t>is defined as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i="1" dirty="0"/>
                  <a:t> </a:t>
                </a:r>
                <a:endParaRPr lang="en-US" altLang="ko-KR" i="1" dirty="0"/>
              </a:p>
              <a:p>
                <a:r>
                  <a:rPr lang="en-US" altLang="ko-KR" i="1" dirty="0"/>
                  <a:t>F</a:t>
                </a:r>
                <a:r>
                  <a:rPr lang="en-US" altLang="ko-KR" dirty="0"/>
                  <a:t>: The marker image, </a:t>
                </a:r>
                <a:r>
                  <a:rPr lang="en-US" altLang="ko-KR" i="1" dirty="0"/>
                  <a:t>G: </a:t>
                </a:r>
                <a:r>
                  <a:rPr lang="en-US" altLang="ko-KR" dirty="0"/>
                  <a:t>The mask image.</a:t>
                </a:r>
              </a:p>
              <a:p>
                <a:pPr marL="0" indent="0" algn="ctr">
                  <a:buNone/>
                </a:pPr>
                <a:endParaRPr lang="en-US" altLang="ko-KR" i="1" dirty="0"/>
              </a:p>
              <a:p>
                <a:endParaRPr lang="ko-KR" altLang="en-US" i="1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D5A98D-4D47-461D-BDC3-D49116C36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86658"/>
                <a:ext cx="8596668" cy="3880773"/>
              </a:xfrm>
              <a:blipFill>
                <a:blip r:embed="rId2"/>
                <a:stretch>
                  <a:fillRect l="-142" t="-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9742A4-0D1C-4FD1-AF4E-37DE1784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637" y="6486529"/>
            <a:ext cx="6297612" cy="365125"/>
          </a:xfrm>
        </p:spPr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AE4183-C186-40E7-AD3E-D4B11B31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42" y="2970824"/>
            <a:ext cx="6859104" cy="38871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5D2D36-AA89-49F4-8DEE-0F2635616BBD}"/>
                  </a:ext>
                </a:extLst>
              </p:cNvPr>
              <p:cNvSpPr/>
              <p:nvPr/>
            </p:nvSpPr>
            <p:spPr>
              <a:xfrm>
                <a:off x="8127145" y="5874559"/>
                <a:ext cx="3098573" cy="576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i="1" dirty="0"/>
                  <a:t>F, B,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/>
                  <a:t>are from previous slide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5D2D36-AA89-49F4-8DEE-0F2635616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145" y="5874559"/>
                <a:ext cx="3098573" cy="576312"/>
              </a:xfrm>
              <a:prstGeom prst="rect">
                <a:avLst/>
              </a:prstGeom>
              <a:blipFill>
                <a:blip r:embed="rId4"/>
                <a:stretch>
                  <a:fillRect l="-591" b="-95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AF73647-30A2-4CDA-811B-BC241E78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035" y="6522543"/>
            <a:ext cx="911939" cy="365125"/>
          </a:xfrm>
        </p:spPr>
        <p:txBody>
          <a:bodyPr/>
          <a:lstStyle/>
          <a:p>
            <a:r>
              <a:rPr lang="en-US" altLang="ko-KR" dirty="0"/>
              <a:t>2019-07-19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322AD48-DE5F-4D31-91B0-B9DE904A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093" y="6539623"/>
            <a:ext cx="683339" cy="365125"/>
          </a:xfrm>
        </p:spPr>
        <p:txBody>
          <a:bodyPr/>
          <a:lstStyle/>
          <a:p>
            <a:fld id="{8D14C6A2-4CA6-493F-A64A-4C18D73633BD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3C3BD8-A852-495C-9CB7-68D494142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005" y="2970824"/>
            <a:ext cx="2406820" cy="156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23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9E96D-6752-4031-84B8-702CE7CA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dirty="0"/>
              <a:t>Opening by reconstruction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48378-364C-4632-A65A-0A984A9D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5950"/>
            <a:ext cx="8596668" cy="3880773"/>
          </a:xfrm>
        </p:spPr>
        <p:txBody>
          <a:bodyPr/>
          <a:lstStyle/>
          <a:p>
            <a:r>
              <a:rPr lang="en-US" altLang="ko-KR" dirty="0"/>
              <a:t>The opening by reconstruction of size n is defined as</a:t>
            </a:r>
          </a:p>
          <a:p>
            <a:pPr>
              <a:buFont typeface="Wingdings" panose="05000000000000000000" pitchFamily="2" charset="2"/>
              <a:buChar char="u"/>
            </a:pPr>
            <a:endParaRPr lang="en-US" altLang="ko-KR" dirty="0"/>
          </a:p>
          <a:p>
            <a:r>
              <a:rPr lang="en-US" altLang="ko-KR" i="1" dirty="0"/>
              <a:t>F</a:t>
            </a:r>
            <a:r>
              <a:rPr lang="en-US" altLang="ko-KR" dirty="0"/>
              <a:t>: An image, </a:t>
            </a:r>
            <a:r>
              <a:rPr lang="en-US" altLang="ko-KR" i="1" dirty="0"/>
              <a:t>B: </a:t>
            </a:r>
            <a:r>
              <a:rPr lang="en-US" altLang="ko-KR" dirty="0"/>
              <a:t>The SE of the erosion, (</a:t>
            </a:r>
            <a:r>
              <a:rPr lang="en-US" altLang="ko-KR" i="1" dirty="0"/>
              <a:t>F </a:t>
            </a:r>
            <a:r>
              <a:rPr lang="en-US" altLang="ko-KR" dirty="0"/>
              <a:t>⊖ </a:t>
            </a:r>
            <a:r>
              <a:rPr lang="en-US" altLang="ko-KR" i="1" dirty="0" err="1"/>
              <a:t>nB</a:t>
            </a:r>
            <a:r>
              <a:rPr lang="en-US" altLang="ko-KR" dirty="0"/>
              <a:t>): n erosions of </a:t>
            </a:r>
            <a:r>
              <a:rPr lang="en-US" altLang="ko-KR" i="1" dirty="0"/>
              <a:t>F </a:t>
            </a:r>
            <a:r>
              <a:rPr lang="en-US" altLang="ko-KR" dirty="0"/>
              <a:t>by </a:t>
            </a:r>
            <a:r>
              <a:rPr lang="en-US" altLang="ko-KR" i="1" dirty="0"/>
              <a:t>B.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C918F5-594C-4F3B-8D9B-EF7EF0C9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BBFA53-AD94-4D88-85F2-0F244ED9C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72" y="1982731"/>
            <a:ext cx="2413132" cy="429976"/>
          </a:xfrm>
          <a:prstGeom prst="rect">
            <a:avLst/>
          </a:prstGeom>
        </p:spPr>
      </p:pic>
      <p:pic>
        <p:nvPicPr>
          <p:cNvPr id="7" name="그림 6" descr="실외, 건물, 텍스트이(가) 표시된 사진&#10;&#10;높은 신뢰도로 생성된 설명">
            <a:extLst>
              <a:ext uri="{FF2B5EF4-FFF2-40B4-BE49-F238E27FC236}">
                <a16:creationId xmlns:a16="http://schemas.microsoft.com/office/drawing/2014/main" id="{521B3122-834B-4060-8E24-629F73A37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5" y="3102566"/>
            <a:ext cx="3392099" cy="1543085"/>
          </a:xfrm>
          <a:prstGeom prst="rect">
            <a:avLst/>
          </a:prstGeom>
        </p:spPr>
      </p:pic>
      <p:pic>
        <p:nvPicPr>
          <p:cNvPr id="9" name="그림 8" descr="밤, 실외, 물이(가) 표시된 사진&#10;&#10;매우 높은 신뢰도로 생성된 설명">
            <a:extLst>
              <a:ext uri="{FF2B5EF4-FFF2-40B4-BE49-F238E27FC236}">
                <a16:creationId xmlns:a16="http://schemas.microsoft.com/office/drawing/2014/main" id="{B9B0A1B5-15DC-4AC1-9A9B-39F213FB3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294" y="3102565"/>
            <a:ext cx="3392098" cy="15430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6FFABB-5DA4-433F-BF1A-0F42B86FF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5" y="5232601"/>
            <a:ext cx="3392098" cy="1543085"/>
          </a:xfrm>
          <a:prstGeom prst="rect">
            <a:avLst/>
          </a:prstGeom>
        </p:spPr>
      </p:pic>
      <p:pic>
        <p:nvPicPr>
          <p:cNvPr id="13" name="그림 12" descr="시계, 개체, 검은색, 벽이(가) 표시된 사진&#10;&#10;매우 높은 신뢰도로 생성된 설명">
            <a:extLst>
              <a:ext uri="{FF2B5EF4-FFF2-40B4-BE49-F238E27FC236}">
                <a16:creationId xmlns:a16="http://schemas.microsoft.com/office/drawing/2014/main" id="{2C9005E6-E4E8-4239-884B-F3CB555C8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294" y="5232050"/>
            <a:ext cx="3392098" cy="154308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ADD0C5C-E7AC-40F1-B099-DBE87F0D9400}"/>
              </a:ext>
            </a:extLst>
          </p:cNvPr>
          <p:cNvSpPr/>
          <p:nvPr/>
        </p:nvSpPr>
        <p:spPr>
          <a:xfrm>
            <a:off x="4306824" y="3803904"/>
            <a:ext cx="53949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4DC090E-6B08-4F9C-B264-9D5B8B68E8EA}"/>
              </a:ext>
            </a:extLst>
          </p:cNvPr>
          <p:cNvSpPr/>
          <p:nvPr/>
        </p:nvSpPr>
        <p:spPr>
          <a:xfrm>
            <a:off x="2363723" y="4671806"/>
            <a:ext cx="45719" cy="534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E6CD215-7834-4464-BA08-24D0E4B4F337}"/>
              </a:ext>
            </a:extLst>
          </p:cNvPr>
          <p:cNvSpPr/>
          <p:nvPr/>
        </p:nvSpPr>
        <p:spPr>
          <a:xfrm rot="2408629">
            <a:off x="4233500" y="4943045"/>
            <a:ext cx="74763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147A56-C35C-4ED3-ADDD-F226359DA7EF}"/>
              </a:ext>
            </a:extLst>
          </p:cNvPr>
          <p:cNvSpPr txBox="1"/>
          <p:nvPr/>
        </p:nvSpPr>
        <p:spPr>
          <a:xfrm>
            <a:off x="4266501" y="3557683"/>
            <a:ext cx="681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erosion</a:t>
            </a:r>
            <a:endParaRPr lang="ko-KR" alt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2B3C82-4306-42A2-B024-4C971A376F0D}"/>
              </a:ext>
            </a:extLst>
          </p:cNvPr>
          <p:cNvSpPr txBox="1"/>
          <p:nvPr/>
        </p:nvSpPr>
        <p:spPr>
          <a:xfrm>
            <a:off x="2370880" y="4816015"/>
            <a:ext cx="681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opening</a:t>
            </a:r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87920E-F8FD-4991-9FAC-437108366A43}"/>
              </a:ext>
            </a:extLst>
          </p:cNvPr>
          <p:cNvSpPr txBox="1"/>
          <p:nvPr/>
        </p:nvSpPr>
        <p:spPr>
          <a:xfrm rot="2475708">
            <a:off x="4174614" y="4605889"/>
            <a:ext cx="1051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opening by reconstruction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0B14AC-F3D5-45CB-B35E-F29147DD5FE3}"/>
              </a:ext>
            </a:extLst>
          </p:cNvPr>
          <p:cNvSpPr txBox="1"/>
          <p:nvPr/>
        </p:nvSpPr>
        <p:spPr>
          <a:xfrm>
            <a:off x="8513064" y="6132205"/>
            <a:ext cx="2542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The SE of erosion were 51x1 size and all elements were 255s</a:t>
            </a:r>
            <a:endParaRPr lang="ko-KR" altLang="en-US" sz="140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89D01D9-181B-49B9-8055-A219FD17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6C6C9C7-D85E-4E76-A980-58700A453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175" y="5767080"/>
            <a:ext cx="683339" cy="365125"/>
          </a:xfrm>
        </p:spPr>
        <p:txBody>
          <a:bodyPr/>
          <a:lstStyle/>
          <a:p>
            <a:fld id="{8D14C6A2-4CA6-493F-A64A-4C18D73633BD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410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BBF2C-45B8-4915-A7CA-8DCDFDF7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hole filling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B2BF94-EAB5-47DE-9F6D-DF2A8A913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50795"/>
                <a:ext cx="8596668" cy="3880773"/>
              </a:xfrm>
            </p:spPr>
            <p:txBody>
              <a:bodyPr/>
              <a:lstStyle/>
              <a:p>
                <a:r>
                  <a:rPr lang="en-US" altLang="ko-KR" dirty="0"/>
                  <a:t>Let 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I(x</a:t>
                </a:r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y) </a:t>
                </a:r>
                <a:r>
                  <a:rPr lang="en-US" altLang="ko-KR" dirty="0"/>
                  <a:t>denote a binary image and suppose that we form a marker image </a:t>
                </a:r>
                <a:r>
                  <a:rPr lang="en-US" altLang="ko-KR" i="1" dirty="0"/>
                  <a:t>F, that is </a:t>
                </a:r>
              </a:p>
              <a:p>
                <a:endParaRPr lang="en-US" altLang="ko-KR" i="1" dirty="0"/>
              </a:p>
              <a:p>
                <a:endParaRPr lang="en-US" altLang="ko-KR" i="1" dirty="0"/>
              </a:p>
              <a:p>
                <a:r>
                  <a:rPr lang="en-US" altLang="ko-KR" dirty="0"/>
                  <a:t>Then,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is a binary image equal to with all holes filled.</a:t>
                </a:r>
                <a:endParaRPr lang="en-US" altLang="ko-KR" i="1" dirty="0"/>
              </a:p>
              <a:p>
                <a:endParaRPr lang="en-US" altLang="ko-KR" i="1" dirty="0"/>
              </a:p>
              <a:p>
                <a:pPr marL="0" indent="0">
                  <a:buNone/>
                </a:pPr>
                <a:endParaRPr lang="en-US" altLang="ko-KR" i="1" dirty="0"/>
              </a:p>
              <a:p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B2BF94-EAB5-47DE-9F6D-DF2A8A913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50795"/>
                <a:ext cx="8596668" cy="3880773"/>
              </a:xfrm>
              <a:blipFill>
                <a:blip r:embed="rId3"/>
                <a:stretch>
                  <a:fillRect l="-142" t="-1099" r="-2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6289BC-015E-4298-9FE9-0B6BAA11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CB9972-8B0C-48BA-9FA0-4ECAD462D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24" y="2081986"/>
            <a:ext cx="4485222" cy="600735"/>
          </a:xfrm>
          <a:prstGeom prst="rect">
            <a:avLst/>
          </a:prstGeom>
        </p:spPr>
      </p:pic>
      <p:pic>
        <p:nvPicPr>
          <p:cNvPr id="8" name="그림 7" descr="실외, 건물, 텍스트이(가) 표시된 사진&#10;&#10;높은 신뢰도로 생성된 설명">
            <a:extLst>
              <a:ext uri="{FF2B5EF4-FFF2-40B4-BE49-F238E27FC236}">
                <a16:creationId xmlns:a16="http://schemas.microsoft.com/office/drawing/2014/main" id="{A3D633F8-CC48-44B5-990D-8CEDB94FD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0" y="3883069"/>
            <a:ext cx="3964328" cy="18033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FFB86D8-9AC0-4A6E-9C08-63B6DA94D258}"/>
              </a:ext>
            </a:extLst>
          </p:cNvPr>
          <p:cNvSpPr/>
          <p:nvPr/>
        </p:nvSpPr>
        <p:spPr>
          <a:xfrm>
            <a:off x="4581707" y="4605611"/>
            <a:ext cx="1128742" cy="49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388B1795-FF14-41D7-8232-25A0111DC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36" y="3883069"/>
            <a:ext cx="3964327" cy="1803396"/>
          </a:xfrm>
          <a:prstGeom prst="rect">
            <a:avLst/>
          </a:prstGeom>
        </p:spPr>
      </p:pic>
      <p:pic>
        <p:nvPicPr>
          <p:cNvPr id="10" name="그림 9" descr="하얀색, 하늘이(가) 표시된 사진&#10;&#10;자동 생성된 설명">
            <a:extLst>
              <a:ext uri="{FF2B5EF4-FFF2-40B4-BE49-F238E27FC236}">
                <a16:creationId xmlns:a16="http://schemas.microsoft.com/office/drawing/2014/main" id="{12982821-21E0-40A8-81E5-E833ECE62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297" y="4215678"/>
            <a:ext cx="1463167" cy="1470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9B375-CC9D-458A-8B73-7CB08DC3248B}"/>
              </a:ext>
            </a:extLst>
          </p:cNvPr>
          <p:cNvSpPr txBox="1"/>
          <p:nvPr/>
        </p:nvSpPr>
        <p:spPr>
          <a:xfrm>
            <a:off x="10330297" y="5854592"/>
            <a:ext cx="146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877EA-8F00-4255-91AF-DEC6D6C1302F}"/>
              </a:ext>
            </a:extLst>
          </p:cNvPr>
          <p:cNvSpPr txBox="1"/>
          <p:nvPr/>
        </p:nvSpPr>
        <p:spPr>
          <a:xfrm>
            <a:off x="509790" y="5686465"/>
            <a:ext cx="39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Original Image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DBC0E-C30B-4846-A12B-771D158E5BD3}"/>
              </a:ext>
            </a:extLst>
          </p:cNvPr>
          <p:cNvSpPr txBox="1"/>
          <p:nvPr/>
        </p:nvSpPr>
        <p:spPr>
          <a:xfrm>
            <a:off x="5710449" y="5750577"/>
            <a:ext cx="39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Hole Filled Image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52266C4-2009-4902-962C-5FDE129C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EDDCD2-3328-4B94-98D8-BF5445F7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0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6D696-BD1D-4C2C-8655-797F805D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up for last week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4CC09-3FC3-4555-8B21-B294BC67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/>
              <a:t>Notation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Originality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“1”’s meaning of Affine matrix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HSI model of RGB full color cube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6B765-7CD1-42D6-A04D-0A8640492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1523D-CD2F-4F5B-B30E-7B61F5C4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53AD4-1942-4810-94A7-EE9D1BBD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73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7BF91-B92E-4F47-B285-1B84428E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402" y="631807"/>
            <a:ext cx="8596668" cy="1320800"/>
          </a:xfrm>
        </p:spPr>
        <p:txBody>
          <a:bodyPr/>
          <a:lstStyle/>
          <a:p>
            <a:r>
              <a:rPr lang="en-US" altLang="ko-KR" dirty="0"/>
              <a:t>Automatic hole filling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D1E4F-5C16-4BFA-8B7C-40E44DCA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6859" y="6254726"/>
            <a:ext cx="6297612" cy="365125"/>
          </a:xfrm>
        </p:spPr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10" name="내용 개체 틀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262E0FC-5567-4CCF-A397-64C4AA5B3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03" y="2314235"/>
            <a:ext cx="3893590" cy="1771217"/>
          </a:xfrm>
          <a:ln w="317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76E3A4-4352-4BB2-91E6-128343686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9" y="2348436"/>
            <a:ext cx="3893590" cy="17712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FEBF34-2BFD-4BFB-B5BE-B21BDA942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9" y="4666070"/>
            <a:ext cx="3893590" cy="17712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81F0F9-B508-46E8-AEA5-D08CEAB4A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02" y="4666071"/>
            <a:ext cx="3893591" cy="17712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C56E76B-E12E-4D46-BE0A-4B25CA768306}"/>
                  </a:ext>
                </a:extLst>
              </p:cNvPr>
              <p:cNvSpPr/>
              <p:nvPr/>
            </p:nvSpPr>
            <p:spPr>
              <a:xfrm>
                <a:off x="686859" y="4085452"/>
                <a:ext cx="3893589" cy="374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ko-KR" dirty="0"/>
                  <a:t>, Marker Image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C56E76B-E12E-4D46-BE0A-4B25CA768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59" y="4085452"/>
                <a:ext cx="3893589" cy="374911"/>
              </a:xfrm>
              <a:prstGeom prst="rect">
                <a:avLst/>
              </a:prstGeom>
              <a:blipFill>
                <a:blip r:embed="rId10"/>
                <a:stretch>
                  <a:fillRect t="-9677" b="-209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AB20795-3BB7-4876-9CFB-C78607C38CB1}"/>
                  </a:ext>
                </a:extLst>
              </p:cNvPr>
              <p:cNvSpPr/>
              <p:nvPr/>
            </p:nvSpPr>
            <p:spPr>
              <a:xfrm>
                <a:off x="5135403" y="4056285"/>
                <a:ext cx="3893588" cy="374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AB20795-3BB7-4876-9CFB-C78607C38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403" y="4056285"/>
                <a:ext cx="3893588" cy="374911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8BC840F-6388-4150-AABA-E8DAB7BE8890}"/>
                  </a:ext>
                </a:extLst>
              </p:cNvPr>
              <p:cNvSpPr/>
              <p:nvPr/>
            </p:nvSpPr>
            <p:spPr>
              <a:xfrm>
                <a:off x="686860" y="6454364"/>
                <a:ext cx="3893588" cy="374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200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8BC840F-6388-4150-AABA-E8DAB7BE8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60" y="6454364"/>
                <a:ext cx="3893588" cy="374911"/>
              </a:xfrm>
              <a:prstGeom prst="rect">
                <a:avLst/>
              </a:prstGeom>
              <a:blipFill>
                <a:blip r:embed="rId1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D5E0E36-F57D-4311-AA67-99B6F2E5628F}"/>
                  </a:ext>
                </a:extLst>
              </p:cNvPr>
              <p:cNvSpPr/>
              <p:nvPr/>
            </p:nvSpPr>
            <p:spPr>
              <a:xfrm>
                <a:off x="5135402" y="6476934"/>
                <a:ext cx="3893588" cy="381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480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D5E0E36-F57D-4311-AA67-99B6F2E56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402" y="6476934"/>
                <a:ext cx="3893588" cy="381066"/>
              </a:xfrm>
              <a:prstGeom prst="rect">
                <a:avLst/>
              </a:prstGeom>
              <a:blipFill>
                <a:blip r:embed="rId1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2A71487-51F9-4AB3-8A00-8238C04AF0E2}"/>
                  </a:ext>
                </a:extLst>
              </p:cNvPr>
              <p:cNvSpPr/>
              <p:nvPr/>
            </p:nvSpPr>
            <p:spPr>
              <a:xfrm>
                <a:off x="9274002" y="5854591"/>
                <a:ext cx="2685992" cy="526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i="1" dirty="0" err="1"/>
                  <a:t>D</a:t>
                </a:r>
                <a:r>
                  <a:rPr lang="en-US" altLang="ko-KR" sz="1400" i="1" baseline="30000" dirty="0" err="1"/>
                  <a:t>n</a:t>
                </a:r>
                <a:r>
                  <a:rPr lang="en-US" altLang="ko-KR" sz="1400" i="1" dirty="0"/>
                  <a:t> :</a:t>
                </a:r>
                <a:r>
                  <a:rPr lang="en-US" altLang="ko-KR" sz="1400" dirty="0"/>
                  <a:t> Geodesic dilation of size 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altLang="ko-KR" sz="1400" dirty="0"/>
                  <a:t>: Reconstruction by dilation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2A71487-51F9-4AB3-8A00-8238C04AF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002" y="5854591"/>
                <a:ext cx="2685992" cy="526298"/>
              </a:xfrm>
              <a:prstGeom prst="rect">
                <a:avLst/>
              </a:prstGeom>
              <a:blipFill>
                <a:blip r:embed="rId14"/>
                <a:stretch>
                  <a:fillRect l="-680" t="-2299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77513B7F-6416-433D-A529-F9E9183C92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9" y="213364"/>
            <a:ext cx="3893590" cy="177121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E64376A-F840-4EEE-89CC-B44B95AFFCB1}"/>
                  </a:ext>
                </a:extLst>
              </p:cNvPr>
              <p:cNvSpPr/>
              <p:nvPr/>
            </p:nvSpPr>
            <p:spPr>
              <a:xfrm>
                <a:off x="686858" y="1952607"/>
                <a:ext cx="389358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dirty="0"/>
                  <a:t>, Mask Image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E64376A-F840-4EEE-89CC-B44B95AFF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58" y="1952607"/>
                <a:ext cx="3893587" cy="369332"/>
              </a:xfrm>
              <a:prstGeom prst="rect">
                <a:avLst/>
              </a:prstGeom>
              <a:blipFill>
                <a:blip r:embed="rId1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BB124D-9B41-44B8-9383-0028AB92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84CF8D-BD53-4C35-AFD8-2A0E6EA8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033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75A3A-2BBD-495D-B59B-903A2C0E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Border clearing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FA99356-7267-4771-92A5-4E3B26F8D2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45010"/>
                <a:ext cx="8596668" cy="3880773"/>
              </a:xfrm>
            </p:spPr>
            <p:txBody>
              <a:bodyPr/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denote a binary image and suppose that we form a marker image </a:t>
                </a:r>
                <a:r>
                  <a:rPr lang="en-US" altLang="ko-KR" i="1" dirty="0"/>
                  <a:t>F, that is </a:t>
                </a:r>
              </a:p>
              <a:p>
                <a:endParaRPr lang="en-US" altLang="ko-KR" i="1" dirty="0"/>
              </a:p>
              <a:p>
                <a:endParaRPr lang="en-US" altLang="ko-KR" i="1" dirty="0"/>
              </a:p>
              <a:p>
                <a:r>
                  <a:rPr lang="en-US" altLang="ko-KR" dirty="0"/>
                  <a:t>Then,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is a border image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 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altLang="ko-KR" dirty="0"/>
                  <a:t> is border cleaned image.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FA99356-7267-4771-92A5-4E3B26F8D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45010"/>
                <a:ext cx="8596668" cy="3880773"/>
              </a:xfrm>
              <a:blipFill>
                <a:blip r:embed="rId2"/>
                <a:stretch>
                  <a:fillRect l="-142" t="-942" r="-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B39178-F023-4AE2-B1BE-C33AC0D5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B56041-B6E9-47E1-83F0-F1F9CF785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876" y="2647006"/>
            <a:ext cx="3846250" cy="5526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8901E9-BB13-4EFB-BFFA-770E52240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19" y="4439719"/>
            <a:ext cx="2853842" cy="1298229"/>
          </a:xfrm>
          <a:prstGeom prst="rect">
            <a:avLst/>
          </a:prstGeom>
        </p:spPr>
      </p:pic>
      <p:pic>
        <p:nvPicPr>
          <p:cNvPr id="10" name="그림 9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A72F3C30-8EAA-4330-81F8-552C8DB0C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969" y="4439719"/>
            <a:ext cx="2917998" cy="1327414"/>
          </a:xfrm>
          <a:prstGeom prst="rect">
            <a:avLst/>
          </a:prstGeom>
        </p:spPr>
      </p:pic>
      <p:pic>
        <p:nvPicPr>
          <p:cNvPr id="12" name="그림 11" descr="실외, 건물, 텍스트이(가) 표시된 사진&#10;&#10;높은 신뢰도로 생성된 설명">
            <a:extLst>
              <a:ext uri="{FF2B5EF4-FFF2-40B4-BE49-F238E27FC236}">
                <a16:creationId xmlns:a16="http://schemas.microsoft.com/office/drawing/2014/main" id="{C48B1129-FB5F-45CB-A2DD-4B617F4FF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9" y="4439719"/>
            <a:ext cx="2853842" cy="1298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9EEDEE-9D3E-4605-AD83-108B659CDA8E}"/>
              </a:ext>
            </a:extLst>
          </p:cNvPr>
          <p:cNvSpPr txBox="1"/>
          <p:nvPr/>
        </p:nvSpPr>
        <p:spPr>
          <a:xfrm>
            <a:off x="234269" y="5792824"/>
            <a:ext cx="285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Original image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5F6C7A-7431-4190-B935-BE523C2DB84B}"/>
              </a:ext>
            </a:extLst>
          </p:cNvPr>
          <p:cNvSpPr txBox="1"/>
          <p:nvPr/>
        </p:nvSpPr>
        <p:spPr>
          <a:xfrm>
            <a:off x="3449119" y="5794392"/>
            <a:ext cx="285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Border of original image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436FBF-4CDA-4680-869C-E20BF10151FF}"/>
              </a:ext>
            </a:extLst>
          </p:cNvPr>
          <p:cNvSpPr txBox="1"/>
          <p:nvPr/>
        </p:nvSpPr>
        <p:spPr>
          <a:xfrm>
            <a:off x="6691997" y="5792824"/>
            <a:ext cx="291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Border cleaned image</a:t>
            </a:r>
            <a:endParaRPr lang="ko-KR" altLang="en-US" dirty="0"/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48629670-3D30-41E6-B0B3-63ADB444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2BAE3-4B4A-4F91-BE03-010729F8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289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6D696-BD1D-4C2C-8655-797F805D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Thresholding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4CC09-3FC3-4555-8B21-B294BC67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/>
              <a:t>Histogram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Basic Global Thresholding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Otsu’s Thresholding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Multiple Thresholds: Especially for three thresholds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Variable Thresholding: Image partitioning &amp; Local Threshold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6B765-7CD1-42D6-A04D-0A8640492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1523D-CD2F-4F5B-B30E-7B61F5C4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53AD4-1942-4810-94A7-EE9D1BBD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438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A95F7-ADA7-42A2-B959-6652E850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B7BFE31-6838-438A-9ABD-C09D8A6669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3880773"/>
              </a:xfrm>
            </p:spPr>
            <p:txBody>
              <a:bodyPr/>
              <a:lstStyle/>
              <a:p>
                <a:r>
                  <a:rPr lang="en-US" altLang="ko-KR" dirty="0"/>
                  <a:t>The </a:t>
                </a:r>
                <a:r>
                  <a:rPr lang="en-US" altLang="ko-KR" i="1" dirty="0"/>
                  <a:t>histogram </a:t>
                </a:r>
                <a:r>
                  <a:rPr lang="en-US" altLang="ko-KR" dirty="0"/>
                  <a:t>of a digital image with intensity levels in the range [0, L - 1] is a discrete function 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A normalized histogram is given by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𝑀𝑁</m:t>
                    </m:r>
                  </m:oMath>
                </a14:m>
                <a:r>
                  <a:rPr lang="en-US" altLang="ko-KR" dirty="0"/>
                  <a:t>. 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B7BFE31-6838-438A-9ABD-C09D8A666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3880773"/>
              </a:xfrm>
              <a:blipFill>
                <a:blip r:embed="rId2"/>
                <a:stretch>
                  <a:fillRect l="-142" t="-942" r="-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90EB87-8BAF-466B-B5F7-B63F7EC2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851C0232-31D2-4CCA-AED0-6F4018E4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0DB550-EF42-42C3-AFF1-E3B37BA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33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B7C169A-6376-4F6D-A78C-042B61D74093}"/>
                  </a:ext>
                </a:extLst>
              </p:cNvPr>
              <p:cNvSpPr/>
              <p:nvPr/>
            </p:nvSpPr>
            <p:spPr>
              <a:xfrm>
                <a:off x="6306263" y="2643201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/>
                  <a:t>: the </a:t>
                </a:r>
                <a:r>
                  <a:rPr lang="en-US" altLang="ko-KR" sz="1400" i="1" dirty="0"/>
                  <a:t>k</a:t>
                </a:r>
                <a:r>
                  <a:rPr lang="en-US" altLang="ko-KR" sz="1400" dirty="0"/>
                  <a:t>th intensity value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400" dirty="0"/>
                  <a:t>: the number of pixels with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400" dirty="0"/>
                  <a:t> 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B7C169A-6376-4F6D-A78C-042B61D74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63" y="2643201"/>
                <a:ext cx="6096000" cy="523220"/>
              </a:xfrm>
              <a:prstGeom prst="rect">
                <a:avLst/>
              </a:prstGeom>
              <a:blipFill>
                <a:blip r:embed="rId3"/>
                <a:stretch>
                  <a:fillRect t="-3529" b="-1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132556F5-2296-453E-9C4F-54641C3F2111}"/>
              </a:ext>
            </a:extLst>
          </p:cNvPr>
          <p:cNvSpPr/>
          <p:nvPr/>
        </p:nvSpPr>
        <p:spPr>
          <a:xfrm>
            <a:off x="6306263" y="39269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i="1" dirty="0"/>
              <a:t>M </a:t>
            </a:r>
            <a:r>
              <a:rPr lang="en-US" altLang="ko-KR" sz="1200" dirty="0"/>
              <a:t>:</a:t>
            </a:r>
            <a:r>
              <a:rPr lang="en-US" altLang="ko-KR" sz="1200" i="1" dirty="0"/>
              <a:t> </a:t>
            </a:r>
            <a:r>
              <a:rPr lang="en-US" altLang="ko-KR" sz="1200" dirty="0"/>
              <a:t>row dimension of the image</a:t>
            </a:r>
          </a:p>
          <a:p>
            <a:r>
              <a:rPr lang="en-US" altLang="ko-KR" sz="1200" i="1" dirty="0"/>
              <a:t>N </a:t>
            </a:r>
            <a:r>
              <a:rPr lang="en-US" altLang="ko-KR" sz="1200" dirty="0"/>
              <a:t>:</a:t>
            </a:r>
            <a:r>
              <a:rPr lang="en-US" altLang="ko-KR" sz="1200" i="1" dirty="0"/>
              <a:t> </a:t>
            </a:r>
            <a:r>
              <a:rPr lang="en-US" altLang="ko-KR" sz="1200" dirty="0"/>
              <a:t>column dimension of the image</a:t>
            </a:r>
          </a:p>
        </p:txBody>
      </p:sp>
    </p:spTree>
    <p:extLst>
      <p:ext uri="{BB962C8B-B14F-4D97-AF65-F5344CB8AC3E}">
        <p14:creationId xmlns:p14="http://schemas.microsoft.com/office/powerpoint/2010/main" val="1367431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2DDB0C2-368D-457F-94E9-6FE96547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247" y="314603"/>
            <a:ext cx="3400481" cy="27203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6CB33A-12CF-48DE-BB3E-05227362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87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altLang="ko-KR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MMI Lab</a:t>
            </a:r>
          </a:p>
        </p:txBody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906109-8C93-4363-9856-FA89505B1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9" y="1032748"/>
            <a:ext cx="3401568" cy="12840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7" name="Rectangle 23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A29C7BF7-39C3-480C-894C-5ED8F3C57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28" y="282641"/>
            <a:ext cx="2752344" cy="27523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8" name="Rectangle 25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6691CC-D6C3-428A-9F06-19C24591F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9" y="3691046"/>
            <a:ext cx="3228556" cy="27523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A15BD9-2D91-4194-88E7-84C858641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775" y="3756406"/>
            <a:ext cx="3228556" cy="27523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그림 12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AC1A4A28-387C-48A6-9028-6DB82618D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22" y="3691046"/>
            <a:ext cx="3228556" cy="27523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936AC904-F96A-4109-B03C-4A13A4E9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309" y="6508749"/>
            <a:ext cx="911939" cy="365125"/>
          </a:xfrm>
        </p:spPr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934BC-E926-4DBA-BC63-55E302C1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8105" y="6543397"/>
            <a:ext cx="683339" cy="365125"/>
          </a:xfrm>
        </p:spPr>
        <p:txBody>
          <a:bodyPr/>
          <a:lstStyle/>
          <a:p>
            <a:fld id="{8D14C6A2-4CA6-493F-A64A-4C18D73633BD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793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8D0F-A903-4A0A-A64C-7079BC6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Thresholding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885F8-42AD-42B3-B34E-4F34985A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Techniques for </a:t>
            </a:r>
            <a:r>
              <a:rPr lang="en-US" altLang="ko-KR" dirty="0">
                <a:solidFill>
                  <a:srgbClr val="FF0000"/>
                </a:solidFill>
              </a:rPr>
              <a:t>partitioning images </a:t>
            </a:r>
            <a:r>
              <a:rPr lang="en-US" altLang="ko-KR" dirty="0"/>
              <a:t>directly into regions </a:t>
            </a:r>
            <a:r>
              <a:rPr lang="en-US" altLang="ko-KR" dirty="0">
                <a:solidFill>
                  <a:srgbClr val="FF0000"/>
                </a:solidFill>
              </a:rPr>
              <a:t>based on intensity values</a:t>
            </a:r>
            <a:r>
              <a:rPr lang="en-US" altLang="ko-KR" dirty="0"/>
              <a:t> and/or properties of these values.</a:t>
            </a:r>
          </a:p>
          <a:p>
            <a:r>
              <a:rPr lang="en-US" altLang="ko-KR" dirty="0"/>
              <a:t>Let </a:t>
            </a:r>
            <a:r>
              <a:rPr lang="en-US" altLang="ko-KR" i="1" dirty="0"/>
              <a:t>f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denote the original image. Then the segmented image</a:t>
            </a:r>
            <a:r>
              <a:rPr lang="en-US" altLang="ko-KR" i="1" dirty="0"/>
              <a:t>, g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is given by </a:t>
            </a:r>
            <a:endParaRPr lang="en-US" altLang="ko-KR" i="1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When </a:t>
            </a:r>
            <a:r>
              <a:rPr lang="en-US" altLang="ko-KR" i="1" dirty="0">
                <a:solidFill>
                  <a:srgbClr val="FF0000"/>
                </a:solidFill>
              </a:rPr>
              <a:t>T</a:t>
            </a:r>
            <a:r>
              <a:rPr lang="en-US" altLang="ko-KR" dirty="0"/>
              <a:t> is a </a:t>
            </a:r>
            <a:r>
              <a:rPr lang="en-US" altLang="ko-KR" dirty="0">
                <a:solidFill>
                  <a:srgbClr val="FF0000"/>
                </a:solidFill>
              </a:rPr>
              <a:t>constant</a:t>
            </a:r>
            <a:r>
              <a:rPr lang="en-US" altLang="ko-KR" dirty="0"/>
              <a:t> applicable over an entire image, the process given in this equation is referred to as </a:t>
            </a:r>
            <a:r>
              <a:rPr lang="en-US" altLang="ko-KR" i="1" dirty="0">
                <a:solidFill>
                  <a:srgbClr val="FF0000"/>
                </a:solidFill>
              </a:rPr>
              <a:t>global thresholding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When </a:t>
            </a:r>
            <a:r>
              <a:rPr lang="en-US" altLang="ko-KR" dirty="0">
                <a:solidFill>
                  <a:srgbClr val="FF0000"/>
                </a:solidFill>
              </a:rPr>
              <a:t>the value of </a:t>
            </a:r>
            <a:r>
              <a:rPr lang="en-US" altLang="ko-KR" i="1" dirty="0">
                <a:solidFill>
                  <a:srgbClr val="FF0000"/>
                </a:solidFill>
              </a:rPr>
              <a:t>T</a:t>
            </a:r>
            <a:r>
              <a:rPr lang="en-US" altLang="ko-KR" i="1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changes</a:t>
            </a:r>
            <a:r>
              <a:rPr lang="en-US" altLang="ko-KR" dirty="0"/>
              <a:t> over an image, we use the term </a:t>
            </a:r>
            <a:r>
              <a:rPr lang="en-US" altLang="ko-KR" i="1" dirty="0">
                <a:solidFill>
                  <a:srgbClr val="FF0000"/>
                </a:solidFill>
              </a:rPr>
              <a:t>variable thresholding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76743C-0ADD-41E2-B712-8D415BBC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DBA5C6-5278-4742-807E-0119A0FD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57" y="3295265"/>
            <a:ext cx="3455193" cy="876582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FE3FDD-EDAB-4E96-AC01-B59D516C4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276537-17B9-4934-94CE-8F026BCB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154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AFF93-C841-4455-88D6-D229AD59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b="1"/>
              <a:t>Basic Global Thresholding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AE45C15-A0B2-446A-8D4A-568CBD374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88613"/>
                <a:ext cx="8756952" cy="3880773"/>
              </a:xfrm>
            </p:spPr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altLang="ko-KR" dirty="0"/>
                  <a:t>Select an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initial</a:t>
                </a:r>
                <a:r>
                  <a:rPr lang="en-US" altLang="ko-KR" dirty="0"/>
                  <a:t> estimate for the global threshold, </a:t>
                </a:r>
                <a:r>
                  <a:rPr lang="en-US" altLang="ko-KR" i="1" dirty="0">
                    <a:solidFill>
                      <a:srgbClr val="FF0000"/>
                    </a:solidFill>
                  </a:rPr>
                  <a:t>T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altLang="ko-KR" dirty="0">
                    <a:solidFill>
                      <a:srgbClr val="FF0000"/>
                    </a:solidFill>
                  </a:rPr>
                  <a:t>Segment</a:t>
                </a:r>
                <a:r>
                  <a:rPr lang="en-US" altLang="ko-KR" dirty="0"/>
                  <a:t> the image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using </a:t>
                </a:r>
                <a:r>
                  <a:rPr lang="en-US" altLang="ko-KR" i="1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i="1" dirty="0"/>
                  <a:t>. </a:t>
                </a:r>
                <a:r>
                  <a:rPr lang="en-US" altLang="ko-KR" dirty="0"/>
                  <a:t>This will produce two groups of pixels: </a:t>
                </a:r>
                <a:r>
                  <a:rPr lang="en-US" altLang="ko-KR" i="1" dirty="0">
                    <a:solidFill>
                      <a:srgbClr val="FF0000"/>
                    </a:solidFill>
                  </a:rPr>
                  <a:t>G</a:t>
                </a:r>
                <a:r>
                  <a:rPr lang="en-US" altLang="ko-KR" i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ko-KR" i="1" baseline="-25000" dirty="0"/>
                  <a:t> </a:t>
                </a:r>
                <a:r>
                  <a:rPr lang="en-US" altLang="ko-KR" dirty="0"/>
                  <a:t>consisting of all pixels with intensity values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&gt; </a:t>
                </a:r>
                <a:r>
                  <a:rPr lang="en-US" altLang="ko-KR" i="1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dirty="0"/>
                  <a:t> and </a:t>
                </a:r>
                <a:r>
                  <a:rPr lang="en-US" altLang="ko-KR" i="1" dirty="0">
                    <a:solidFill>
                      <a:srgbClr val="FF0000"/>
                    </a:solidFill>
                  </a:rPr>
                  <a:t>G</a:t>
                </a:r>
                <a:r>
                  <a:rPr lang="en-US" altLang="ko-KR" i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i="1" dirty="0"/>
                  <a:t> </a:t>
                </a:r>
                <a:r>
                  <a:rPr lang="en-US" altLang="ko-KR" dirty="0"/>
                  <a:t>consisting of pixels with values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≤ </a:t>
                </a:r>
                <a:r>
                  <a:rPr lang="en-US" altLang="ko-KR" i="1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i="1" dirty="0"/>
                  <a:t>.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altLang="ko-KR" dirty="0">
                    <a:solidFill>
                      <a:srgbClr val="FF0000"/>
                    </a:solidFill>
                  </a:rPr>
                  <a:t>Compute</a:t>
                </a:r>
                <a:r>
                  <a:rPr lang="en-US" altLang="ko-KR" dirty="0"/>
                  <a:t> the average (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mean</a:t>
                </a:r>
                <a:r>
                  <a:rPr lang="en-US" altLang="ko-KR" dirty="0"/>
                  <a:t>) intensity values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m</a:t>
                </a:r>
                <a:r>
                  <a:rPr lang="en-US" altLang="ko-KR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, m</a:t>
                </a:r>
                <a:r>
                  <a:rPr lang="en-US" altLang="ko-KR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dirty="0"/>
                  <a:t> for the pixels in</a:t>
                </a:r>
                <a:r>
                  <a:rPr lang="en-US" altLang="ko-KR" i="1" dirty="0"/>
                  <a:t> G</a:t>
                </a:r>
                <a:r>
                  <a:rPr lang="en-US" altLang="ko-KR" i="1" baseline="-25000" dirty="0"/>
                  <a:t>1</a:t>
                </a:r>
                <a:r>
                  <a:rPr lang="en-US" altLang="ko-KR" i="1" dirty="0"/>
                  <a:t>, G</a:t>
                </a:r>
                <a:r>
                  <a:rPr lang="en-US" altLang="ko-KR" i="1" baseline="-25000" dirty="0"/>
                  <a:t>2 </a:t>
                </a:r>
                <a:r>
                  <a:rPr lang="en-US" altLang="ko-KR" dirty="0"/>
                  <a:t>respectively.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altLang="ko-KR" dirty="0"/>
                  <a:t>Compute a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new</a:t>
                </a:r>
                <a:r>
                  <a:rPr lang="en-US" altLang="ko-KR" dirty="0"/>
                  <a:t> threshold value: </a:t>
                </a:r>
                <a:r>
                  <a:rPr lang="en-US" altLang="ko-KR" i="1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(m</a:t>
                </a:r>
                <a:r>
                  <a:rPr lang="en-US" altLang="ko-KR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+ m</a:t>
                </a:r>
                <a:r>
                  <a:rPr lang="en-US" altLang="ko-KR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)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altLang="ko-KR" dirty="0">
                    <a:solidFill>
                      <a:srgbClr val="FF0000"/>
                    </a:solidFill>
                  </a:rPr>
                  <a:t>Repeat </a:t>
                </a:r>
                <a:r>
                  <a:rPr lang="en-US" altLang="ko-KR" dirty="0"/>
                  <a:t>Steps 2 through 4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until </a:t>
                </a:r>
                <a:r>
                  <a:rPr lang="en-US" altLang="ko-KR" dirty="0"/>
                  <a:t>the difference between values of </a:t>
                </a:r>
                <a:r>
                  <a:rPr lang="en-US" altLang="ko-KR" i="1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dirty="0"/>
                  <a:t> in successive iterations is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smaller</a:t>
                </a:r>
                <a:r>
                  <a:rPr lang="en-US" altLang="ko-KR" dirty="0"/>
                  <a:t> than a predefined parameter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ko-KR" i="1" dirty="0">
                    <a:solidFill>
                      <a:srgbClr val="FF0000"/>
                    </a:solidFill>
                  </a:rPr>
                  <a:t>T.</a:t>
                </a:r>
              </a:p>
              <a:p>
                <a:pPr marL="0" indent="0">
                  <a:buNone/>
                </a:pPr>
                <a:endParaRPr lang="ko-KR" altLang="en-US" i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AE45C15-A0B2-446A-8D4A-568CBD374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88613"/>
                <a:ext cx="8756952" cy="3880773"/>
              </a:xfrm>
              <a:blipFill>
                <a:blip r:embed="rId2"/>
                <a:stretch>
                  <a:fillRect l="-209" t="-942" r="-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94BB81-3C70-48FF-8C31-320EFCBA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AFE5FF-42C5-450B-A95C-E7FA43168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35" y="4611176"/>
            <a:ext cx="1720970" cy="206602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그림 7" descr="무척추동물, 동물, 진드기, 삼엽충이(가) 표시된 사진&#10;&#10;매우 높은 신뢰도로 생성된 설명">
            <a:extLst>
              <a:ext uri="{FF2B5EF4-FFF2-40B4-BE49-F238E27FC236}">
                <a16:creationId xmlns:a16="http://schemas.microsoft.com/office/drawing/2014/main" id="{6117F709-76F1-4137-A9A0-88F63EE95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25" y="4611176"/>
            <a:ext cx="1720970" cy="206602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43084A6-56C3-4F25-85CC-8DE07CD40B12}"/>
              </a:ext>
            </a:extLst>
          </p:cNvPr>
          <p:cNvSpPr/>
          <p:nvPr/>
        </p:nvSpPr>
        <p:spPr>
          <a:xfrm>
            <a:off x="3070371" y="5578679"/>
            <a:ext cx="78017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812040-54EB-49A5-BF14-7EE432E701D5}"/>
                  </a:ext>
                </a:extLst>
              </p:cNvPr>
              <p:cNvSpPr/>
              <p:nvPr/>
            </p:nvSpPr>
            <p:spPr>
              <a:xfrm>
                <a:off x="5802114" y="6311012"/>
                <a:ext cx="37067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Using T</a:t>
                </a:r>
                <a:r>
                  <a:rPr lang="en-US" altLang="ko-KR" sz="1200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0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 = 127,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 = 1,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get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</a:t>
                </a:r>
                <a:r>
                  <a:rPr lang="en-US" altLang="ko-KR" sz="1200" baseline="-25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final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125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5812040-54EB-49A5-BF14-7EE432E70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14" y="6311012"/>
                <a:ext cx="3706784" cy="461665"/>
              </a:xfrm>
              <a:prstGeom prst="rect">
                <a:avLst/>
              </a:prstGeom>
              <a:blipFill>
                <a:blip r:embed="rId5"/>
                <a:stretch>
                  <a:fillRect l="-164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4DBD03A7-31AC-43FD-9D0E-FC74CB6F4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1" y="4614318"/>
            <a:ext cx="2417441" cy="20628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38887F-140F-4747-B0E2-C5BEEBFD8FE8}"/>
              </a:ext>
            </a:extLst>
          </p:cNvPr>
          <p:cNvSpPr/>
          <p:nvPr/>
        </p:nvSpPr>
        <p:spPr>
          <a:xfrm>
            <a:off x="10482722" y="6263701"/>
            <a:ext cx="1222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Histogram of original image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77D3B4E5-B986-494F-9A94-42FB3467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8D5A03-B6E4-4A46-892C-3F4E880C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53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4077E-1350-4105-AC04-A7D2F1E4D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Otsu’s Optimum Global Thresholding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3FF7A67-357D-4693-83BD-44E7B00F0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9355666" cy="3880773"/>
              </a:xfrm>
            </p:spPr>
            <p:txBody>
              <a:bodyPr/>
              <a:lstStyle/>
              <a:p>
                <a:r>
                  <a:rPr lang="en-US" altLang="ko-KR" dirty="0"/>
                  <a:t> This threshold is determined by minimizing intra-class intensity variance, or equivalently, by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maximizing inter-class variance (between-class variance)</a:t>
                </a: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dirty="0"/>
                  <a:t>a well-known measure used in statistical discriminant analysis. </a:t>
                </a:r>
              </a:p>
              <a:p>
                <a:r>
                  <a:rPr lang="en-US" altLang="ko-KR" dirty="0"/>
                  <a:t>The </a:t>
                </a:r>
                <a:r>
                  <a:rPr lang="en-US" altLang="ko-KR" i="1" dirty="0"/>
                  <a:t>between-class variance,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/>
                  <a:t> is defined as 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[1−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altLang="ko-KR" dirty="0"/>
                  <a:t> 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𝑛𝑜𝑟𝑚𝑎𝑖𝑙𝑖𝑧𝑒𝑑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h𝑖𝑠𝑡𝑜𝑔𝑟𝑎𝑚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𝑖𝑛𝑡𝑒𝑛𝑠𝑖𝑡𝑦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Then, the optimum threshold is the value, </a:t>
                </a:r>
                <a:r>
                  <a:rPr lang="en-US" altLang="ko-KR" i="1" dirty="0"/>
                  <a:t>k</a:t>
                </a:r>
                <a:r>
                  <a:rPr lang="en-US" altLang="ko-KR" i="1" baseline="30000" dirty="0"/>
                  <a:t>*</a:t>
                </a:r>
                <a:r>
                  <a:rPr lang="en-US" altLang="ko-KR" dirty="0"/>
                  <a:t>, that maximizes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ko-KR" dirty="0"/>
                  <a:t>: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3FF7A67-357D-4693-83BD-44E7B00F0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9355666" cy="3880773"/>
              </a:xfrm>
              <a:blipFill>
                <a:blip r:embed="rId2"/>
                <a:stretch>
                  <a:fillRect l="-130" t="-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5C2AC8-D961-4258-8E79-9E914FBA8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54867A-CF00-4379-9C9E-0CDADC7E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45A92A-47E2-4D2E-8C41-2F588ED5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678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4A023-80F8-47EC-9573-CA32E8B6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00713"/>
            <a:ext cx="8596668" cy="1320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 descr="벽, 하얀색, 실내, 사진이(가) 표시된 사진&#10;&#10;매우 높은 신뢰도로 생성된 설명">
            <a:extLst>
              <a:ext uri="{FF2B5EF4-FFF2-40B4-BE49-F238E27FC236}">
                <a16:creationId xmlns:a16="http://schemas.microsoft.com/office/drawing/2014/main" id="{1A4755BC-0AF6-4B4B-9C49-748A8605E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65" y="586994"/>
            <a:ext cx="2499784" cy="2307493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18C17D-C86E-4C88-AA5F-141EDF9F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04EAB5-FEEF-492E-850A-D127D0FD2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65" y="3982741"/>
            <a:ext cx="2499784" cy="2307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3BCF39-8DB5-49AC-B8FD-F79DAD17B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4" y="3982741"/>
            <a:ext cx="2499784" cy="2307493"/>
          </a:xfrm>
          <a:prstGeom prst="rect">
            <a:avLst/>
          </a:prstGeom>
        </p:spPr>
      </p:pic>
      <p:pic>
        <p:nvPicPr>
          <p:cNvPr id="12" name="그림 11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4F9763BA-9B64-46B3-B8D3-FC7FF73DD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78" y="647243"/>
            <a:ext cx="2541736" cy="2168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4700F6B-27B1-4CFE-ACE6-0A19D7738282}"/>
              </a:ext>
            </a:extLst>
          </p:cNvPr>
          <p:cNvSpPr/>
          <p:nvPr/>
        </p:nvSpPr>
        <p:spPr>
          <a:xfrm>
            <a:off x="3158897" y="2976893"/>
            <a:ext cx="45719" cy="904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58DE99B8-6DB1-427E-B9C4-1E1B67480E83}"/>
              </a:ext>
            </a:extLst>
          </p:cNvPr>
          <p:cNvSpPr/>
          <p:nvPr/>
        </p:nvSpPr>
        <p:spPr>
          <a:xfrm rot="18969307">
            <a:off x="4902007" y="2829230"/>
            <a:ext cx="45719" cy="1172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4381C9-EDF2-4DE0-84B4-9BB46B478A66}"/>
              </a:ext>
            </a:extLst>
          </p:cNvPr>
          <p:cNvSpPr/>
          <p:nvPr/>
        </p:nvSpPr>
        <p:spPr>
          <a:xfrm>
            <a:off x="2166620" y="3160399"/>
            <a:ext cx="1037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Basic Global </a:t>
            </a:r>
          </a:p>
          <a:p>
            <a:r>
              <a:rPr lang="en-US" altLang="ko-KR" sz="1200" dirty="0"/>
              <a:t>Algorithm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FDCACB-54D4-47E8-87B6-C808EFAB95D0}"/>
              </a:ext>
            </a:extLst>
          </p:cNvPr>
          <p:cNvSpPr/>
          <p:nvPr/>
        </p:nvSpPr>
        <p:spPr>
          <a:xfrm rot="2813957">
            <a:off x="4348698" y="3391231"/>
            <a:ext cx="2219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Otsu’s </a:t>
            </a:r>
          </a:p>
          <a:p>
            <a:r>
              <a:rPr lang="en-US" altLang="ko-KR" sz="1200" dirty="0"/>
              <a:t>Algorithm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7B3BFD-F3FB-40E6-AC44-4D833D8932A6}"/>
              </a:ext>
            </a:extLst>
          </p:cNvPr>
          <p:cNvSpPr/>
          <p:nvPr/>
        </p:nvSpPr>
        <p:spPr>
          <a:xfrm>
            <a:off x="1910248" y="6290234"/>
            <a:ext cx="2564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k</a:t>
            </a:r>
            <a:r>
              <a:rPr lang="en-US" altLang="ko-KR" sz="1200" baseline="-25000" dirty="0"/>
              <a:t>th</a:t>
            </a:r>
            <a:r>
              <a:rPr lang="en-US" altLang="ko-KR" sz="1200" dirty="0"/>
              <a:t> = 169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5B7659-841E-4D7E-AB0A-71DCC2B390F7}"/>
              </a:ext>
            </a:extLst>
          </p:cNvPr>
          <p:cNvSpPr/>
          <p:nvPr/>
        </p:nvSpPr>
        <p:spPr>
          <a:xfrm>
            <a:off x="5458355" y="6296387"/>
            <a:ext cx="24781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k</a:t>
            </a:r>
            <a:r>
              <a:rPr lang="en-US" altLang="ko-KR" sz="1200" baseline="-25000" dirty="0"/>
              <a:t>th</a:t>
            </a:r>
            <a:r>
              <a:rPr lang="en-US" altLang="ko-KR" sz="1200" dirty="0"/>
              <a:t> = 181</a:t>
            </a:r>
            <a:endParaRPr lang="ko-KR" altLang="en-US" sz="12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2C024BC-AD10-47AA-95E3-302C7DE3CD71}"/>
              </a:ext>
            </a:extLst>
          </p:cNvPr>
          <p:cNvSpPr/>
          <p:nvPr/>
        </p:nvSpPr>
        <p:spPr>
          <a:xfrm>
            <a:off x="4475161" y="1721513"/>
            <a:ext cx="87244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A0E7D8-47B6-433D-A83D-8617CB5F7068}"/>
              </a:ext>
            </a:extLst>
          </p:cNvPr>
          <p:cNvSpPr/>
          <p:nvPr/>
        </p:nvSpPr>
        <p:spPr>
          <a:xfrm>
            <a:off x="4420357" y="1269834"/>
            <a:ext cx="1037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Normalized Histogram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4F56F9-98F2-4E28-9581-62D896FF962A}"/>
              </a:ext>
            </a:extLst>
          </p:cNvPr>
          <p:cNvSpPr/>
          <p:nvPr/>
        </p:nvSpPr>
        <p:spPr>
          <a:xfrm>
            <a:off x="7636085" y="6567233"/>
            <a:ext cx="2732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k</a:t>
            </a:r>
            <a:r>
              <a:rPr lang="en-US" altLang="ko-KR" sz="1200" baseline="-25000" dirty="0"/>
              <a:t>th </a:t>
            </a:r>
            <a:r>
              <a:rPr lang="en-US" altLang="ko-KR" sz="1200" dirty="0"/>
              <a:t>:The intensity value of threshold</a:t>
            </a:r>
            <a:endParaRPr lang="ko-KR" altLang="en-US" sz="1200" dirty="0"/>
          </a:p>
        </p:txBody>
      </p:sp>
      <p:sp>
        <p:nvSpPr>
          <p:cNvPr id="23" name="날짜 개체 틀 22">
            <a:extLst>
              <a:ext uri="{FF2B5EF4-FFF2-40B4-BE49-F238E27FC236}">
                <a16:creationId xmlns:a16="http://schemas.microsoft.com/office/drawing/2014/main" id="{921D902B-D875-4165-9BA3-0D905900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3955F1-7C9D-4AAB-B10F-79137F98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050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522E1-49F5-4F73-BEF2-B47A5CAE1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70" y="112030"/>
            <a:ext cx="8596668" cy="1320800"/>
          </a:xfrm>
        </p:spPr>
        <p:txBody>
          <a:bodyPr/>
          <a:lstStyle/>
          <a:p>
            <a:r>
              <a:rPr lang="en-US" altLang="ko-KR" b="1" dirty="0"/>
              <a:t>Using Image Smoothing to Improve Global Thresholding</a:t>
            </a:r>
            <a:endParaRPr lang="ko-KR" altLang="en-US" dirty="0"/>
          </a:p>
        </p:txBody>
      </p:sp>
      <p:pic>
        <p:nvPicPr>
          <p:cNvPr id="6" name="내용 개체 틀 5" descr="실외, 대지, 건물, 작은이(가) 표시된 사진&#10;&#10;매우 높은 신뢰도로 생성된 설명">
            <a:extLst>
              <a:ext uri="{FF2B5EF4-FFF2-40B4-BE49-F238E27FC236}">
                <a16:creationId xmlns:a16="http://schemas.microsoft.com/office/drawing/2014/main" id="{E6B327B7-41E6-40F0-8B74-194FF0468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3" y="1664491"/>
            <a:ext cx="2352182" cy="1881166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04C352-A010-4F15-8E72-E86A73E3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696" y="6492874"/>
            <a:ext cx="6297612" cy="365125"/>
          </a:xfrm>
        </p:spPr>
        <p:txBody>
          <a:bodyPr/>
          <a:lstStyle/>
          <a:p>
            <a:r>
              <a:rPr lang="en-US" altLang="ko-KR" dirty="0"/>
              <a:t>MMI Lab</a:t>
            </a:r>
            <a:endParaRPr lang="ko-KR" altLang="en-US" dirty="0"/>
          </a:p>
        </p:txBody>
      </p:sp>
      <p:pic>
        <p:nvPicPr>
          <p:cNvPr id="8" name="그림 7" descr="실외, 대지, 전면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F4E47A7D-FCC4-4415-8474-833756705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3" y="4010810"/>
            <a:ext cx="2352182" cy="18811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6639D3-4BB9-4123-810D-A5E91BFD9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45" y="1631307"/>
            <a:ext cx="2158772" cy="18421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그림 11" descr="명함, 텍스트이(가) 표시된 사진&#10;&#10;높은 신뢰도로 생성된 설명">
            <a:extLst>
              <a:ext uri="{FF2B5EF4-FFF2-40B4-BE49-F238E27FC236}">
                <a16:creationId xmlns:a16="http://schemas.microsoft.com/office/drawing/2014/main" id="{B17A1BEA-8186-40F4-9EBA-0C3230A45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671" y="3976721"/>
            <a:ext cx="2352182" cy="1881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937A45-56D1-40F3-B427-7E37D99F1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671" y="1613231"/>
            <a:ext cx="2370238" cy="19324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65603F-5A2A-453B-AB0F-1F1D14B69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37" y="4051897"/>
            <a:ext cx="2204492" cy="188116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FF2C952-F962-41E5-BB4E-FF54A2763B7B}"/>
              </a:ext>
            </a:extLst>
          </p:cNvPr>
          <p:cNvSpPr/>
          <p:nvPr/>
        </p:nvSpPr>
        <p:spPr>
          <a:xfrm>
            <a:off x="2690504" y="2552384"/>
            <a:ext cx="1135636" cy="57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C2C17C1-B15B-4AD9-A936-DDD0B7F40CFC}"/>
              </a:ext>
            </a:extLst>
          </p:cNvPr>
          <p:cNvSpPr/>
          <p:nvPr/>
        </p:nvSpPr>
        <p:spPr>
          <a:xfrm>
            <a:off x="2745232" y="4766217"/>
            <a:ext cx="1135636" cy="57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9AB6DD-50FC-4540-8F5A-16571710A6E8}"/>
              </a:ext>
            </a:extLst>
          </p:cNvPr>
          <p:cNvSpPr/>
          <p:nvPr/>
        </p:nvSpPr>
        <p:spPr>
          <a:xfrm>
            <a:off x="2901104" y="2044295"/>
            <a:ext cx="793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Otsu’s </a:t>
            </a:r>
          </a:p>
          <a:p>
            <a:r>
              <a:rPr lang="en-US" altLang="ko-KR" sz="1200" dirty="0"/>
              <a:t>Algorithm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BC1E1D-5130-4AF8-9947-4F227A302B5B}"/>
              </a:ext>
            </a:extLst>
          </p:cNvPr>
          <p:cNvSpPr/>
          <p:nvPr/>
        </p:nvSpPr>
        <p:spPr>
          <a:xfrm>
            <a:off x="2901104" y="4271483"/>
            <a:ext cx="793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Otsu’s </a:t>
            </a:r>
          </a:p>
          <a:p>
            <a:r>
              <a:rPr lang="en-US" altLang="ko-KR" sz="1200" dirty="0"/>
              <a:t>Algorithm</a:t>
            </a:r>
            <a:endParaRPr lang="ko-KR" altLang="en-US" sz="1200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7DD0573C-A05F-40FA-8392-DDD4499397EE}"/>
              </a:ext>
            </a:extLst>
          </p:cNvPr>
          <p:cNvSpPr/>
          <p:nvPr/>
        </p:nvSpPr>
        <p:spPr>
          <a:xfrm>
            <a:off x="1367696" y="3590196"/>
            <a:ext cx="75210" cy="386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27A65A-E02D-4815-92B7-2DCB7D7E933A}"/>
              </a:ext>
            </a:extLst>
          </p:cNvPr>
          <p:cNvSpPr/>
          <p:nvPr/>
        </p:nvSpPr>
        <p:spPr>
          <a:xfrm>
            <a:off x="1442906" y="3624331"/>
            <a:ext cx="7934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5x5 Box Filtering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54A0B7-E1F1-4B4B-90FF-6DCEB0848DFE}"/>
              </a:ext>
            </a:extLst>
          </p:cNvPr>
          <p:cNvSpPr txBox="1"/>
          <p:nvPr/>
        </p:nvSpPr>
        <p:spPr>
          <a:xfrm>
            <a:off x="6974946" y="3504176"/>
            <a:ext cx="2314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Histogram of original image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D51F1-5614-4E1D-BDAD-2DB50FBF0ED9}"/>
              </a:ext>
            </a:extLst>
          </p:cNvPr>
          <p:cNvSpPr txBox="1"/>
          <p:nvPr/>
        </p:nvSpPr>
        <p:spPr>
          <a:xfrm>
            <a:off x="7084537" y="5945031"/>
            <a:ext cx="2272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Histogram of smoothed image</a:t>
            </a:r>
            <a:endParaRPr lang="ko-KR" altLang="en-US" sz="1200" dirty="0"/>
          </a:p>
        </p:txBody>
      </p:sp>
      <p:sp>
        <p:nvSpPr>
          <p:cNvPr id="28" name="날짜 개체 틀 27">
            <a:extLst>
              <a:ext uri="{FF2B5EF4-FFF2-40B4-BE49-F238E27FC236}">
                <a16:creationId xmlns:a16="http://schemas.microsoft.com/office/drawing/2014/main" id="{10410CAC-66E6-45F5-BFF9-7DA9C803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74844" y="6492875"/>
            <a:ext cx="911939" cy="365125"/>
          </a:xfrm>
        </p:spPr>
        <p:txBody>
          <a:bodyPr/>
          <a:lstStyle/>
          <a:p>
            <a:r>
              <a:rPr lang="en-US" altLang="ko-KR" dirty="0"/>
              <a:t>2019-07-19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1BDF05-5514-4CA6-8DF3-36B5DF53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7499" y="6492875"/>
            <a:ext cx="683339" cy="365125"/>
          </a:xfrm>
        </p:spPr>
        <p:txBody>
          <a:bodyPr/>
          <a:lstStyle/>
          <a:p>
            <a:fld id="{8D14C6A2-4CA6-493F-A64A-4C18D73633BD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49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7D20C-3099-46A7-AB88-AC7BE9A0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up for last week – Affine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BB8DFA-6A0C-4935-9362-86695704C1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53231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Using an augmented matrix </a:t>
                </a:r>
                <a:r>
                  <a:rPr lang="en-US" altLang="ko-KR" dirty="0"/>
                  <a:t>and an augmented vector, it is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possible to represent</a:t>
                </a:r>
                <a:r>
                  <a:rPr lang="en-US" altLang="ko-KR" dirty="0"/>
                  <a:t> both the translation and the linear map using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a single matrix multiplication</a:t>
                </a:r>
                <a:r>
                  <a:rPr lang="en-US" altLang="ko-KR" dirty="0"/>
                  <a:t>. </a:t>
                </a:r>
              </a:p>
              <a:p>
                <a:r>
                  <a:rPr lang="es-E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By</a:t>
                </a:r>
                <a:r>
                  <a:rPr lang="es-ES" altLang="ko-KR" dirty="0">
                    <a:solidFill>
                      <a:srgbClr val="FF0000"/>
                    </a:solidFill>
                  </a:rPr>
                  <a:t> representing</a:t>
                </a:r>
                <a:r>
                  <a:rPr lang="es-ES" altLang="ko-KR" dirty="0"/>
                  <a:t> a 2-vector (</a:t>
                </a:r>
                <a:r>
                  <a:rPr lang="es-ES" altLang="ko-KR" i="1" dirty="0"/>
                  <a:t>x</a:t>
                </a:r>
                <a:r>
                  <a:rPr lang="es-ES" altLang="ko-KR" dirty="0"/>
                  <a:t>, </a:t>
                </a:r>
                <a:r>
                  <a:rPr lang="es-ES" altLang="ko-KR" i="1" dirty="0"/>
                  <a:t>y</a:t>
                </a:r>
                <a:r>
                  <a:rPr lang="es-ES" altLang="ko-KR" dirty="0"/>
                  <a:t>) </a:t>
                </a:r>
                <a:r>
                  <a:rPr lang="es-ES" altLang="ko-KR" dirty="0">
                    <a:solidFill>
                      <a:srgbClr val="FF0000"/>
                    </a:solidFill>
                  </a:rPr>
                  <a:t>as a 3-vector </a:t>
                </a:r>
                <a:r>
                  <a:rPr lang="es-ES" altLang="ko-KR" dirty="0"/>
                  <a:t>(</a:t>
                </a:r>
                <a:r>
                  <a:rPr lang="es-ES" altLang="ko-KR" i="1" dirty="0"/>
                  <a:t>x</a:t>
                </a:r>
                <a:r>
                  <a:rPr lang="es-ES" altLang="ko-KR" dirty="0"/>
                  <a:t>, </a:t>
                </a:r>
                <a:r>
                  <a:rPr lang="es-ES" altLang="ko-KR" i="1" dirty="0"/>
                  <a:t>y</a:t>
                </a:r>
                <a:r>
                  <a:rPr lang="es-ES" altLang="ko-KR" dirty="0"/>
                  <a:t>, 1),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translation</a:t>
                </a:r>
                <a:r>
                  <a:rPr lang="en-US" altLang="ko-KR" dirty="0"/>
                  <a:t> can be expressed with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matrix multiplication.</a:t>
                </a:r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The matrix form,</a:t>
                </a:r>
                <a:endParaRPr lang="en-US" altLang="ko-KR" dirty="0">
                  <a:latin typeface="Arial Nova Light" panose="020B0604020202020204" pitchFamily="34" charset="0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>
                    <a:latin typeface="Arial Nov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>
                    <a:latin typeface="Arial Nov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latin typeface="Arial Nov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>
                  <a:latin typeface="Arial Nova Light" panose="020B0604020202020204" pitchFamily="34" charset="0"/>
                </a:endParaRPr>
              </a:p>
              <a:p>
                <a:r>
                  <a:rPr lang="en-US" altLang="ko-KR" dirty="0"/>
                  <a:t>can be expressed as,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latin typeface="Arial Nov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>
                    <a:latin typeface="Arial Nova Light" panose="020B0604020202020204" pitchFamily="34" charset="0"/>
                  </a:rPr>
                  <a:t> </a:t>
                </a:r>
                <a:r>
                  <a:rPr lang="en-US" altLang="ko-KR" dirty="0">
                    <a:latin typeface="Arial Nova Light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altLang="ko-KR" sz="1200" dirty="0"/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BB8DFA-6A0C-4935-9362-86695704C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532311"/>
              </a:xfrm>
              <a:blipFill>
                <a:blip r:embed="rId2"/>
                <a:stretch>
                  <a:fillRect l="-142" t="-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7F688C-10F8-4A45-956B-249547E8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1609" y="6406487"/>
            <a:ext cx="1780116" cy="365125"/>
          </a:xfrm>
        </p:spPr>
        <p:txBody>
          <a:bodyPr/>
          <a:lstStyle/>
          <a:p>
            <a:r>
              <a:rPr lang="en-US" altLang="ko-KR" dirty="0"/>
              <a:t>MMI Lab</a:t>
            </a:r>
            <a:endParaRPr lang="ko-KR" altLang="en-US" dirty="0"/>
          </a:p>
        </p:txBody>
      </p:sp>
      <p:sp>
        <p:nvSpPr>
          <p:cNvPr id="9" name="AutoShape 6" descr="{\displaystyle {\begin{bmatrix}x'\\y'\\1\end{bmatrix}}={\begin{bmatrix}1&amp;0&amp;t_{x}\\0&amp;1&amp;t_{y}\\0&amp;0&amp;1\end{bmatrix}}{\begin{bmatrix}x\\y\\1\end{bmatrix}}.}">
            <a:extLst>
              <a:ext uri="{FF2B5EF4-FFF2-40B4-BE49-F238E27FC236}">
                <a16:creationId xmlns:a16="http://schemas.microsoft.com/office/drawing/2014/main" id="{10656CE3-29D2-440C-94F0-C67E868B9C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4312C5B0-A471-465C-B810-8D2D455F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28958" y="6406487"/>
            <a:ext cx="911939" cy="365125"/>
          </a:xfrm>
        </p:spPr>
        <p:txBody>
          <a:bodyPr/>
          <a:lstStyle/>
          <a:p>
            <a:r>
              <a:rPr lang="en-US" altLang="ko-KR"/>
              <a:t>2019-07-19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CF0F52-34AA-45B3-9182-DDBB604E29D5}"/>
                  </a:ext>
                </a:extLst>
              </p:cNvPr>
              <p:cNvSpPr txBox="1"/>
              <p:nvPr/>
            </p:nvSpPr>
            <p:spPr>
              <a:xfrm>
                <a:off x="7328958" y="4100268"/>
                <a:ext cx="2615142" cy="95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original coordinate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transformed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translation coefficients</a:t>
                </a: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CF0F52-34AA-45B3-9182-DDBB604E2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958" y="4100268"/>
                <a:ext cx="2615142" cy="951158"/>
              </a:xfrm>
              <a:prstGeom prst="rect">
                <a:avLst/>
              </a:prstGeom>
              <a:blipFill>
                <a:blip r:embed="rId3"/>
                <a:stretch>
                  <a:fillRect t="-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98EA5F-F041-449F-ADCA-1A0F6BD2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382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E255E-1429-49A3-9F9C-21532621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Multiple Thresholds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0B7364-DA7C-4218-AF12-EF707F9A2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thresholding method can be extended to an arbitrary number of thresholds.</a:t>
                </a:r>
              </a:p>
              <a:p>
                <a:r>
                  <a:rPr lang="en-US" altLang="ko-KR" dirty="0"/>
                  <a:t>In the case of </a:t>
                </a:r>
                <a:r>
                  <a:rPr lang="en-US" altLang="ko-KR" i="1" dirty="0"/>
                  <a:t>K </a:t>
                </a:r>
                <a:r>
                  <a:rPr lang="en-US" altLang="ko-KR" dirty="0"/>
                  <a:t>classes, </a:t>
                </a:r>
                <a:r>
                  <a:rPr lang="en-US" altLang="ko-KR" i="1" dirty="0"/>
                  <a:t>C</a:t>
                </a:r>
                <a:r>
                  <a:rPr lang="en-US" altLang="ko-KR" i="1" baseline="-25000" dirty="0"/>
                  <a:t>1</a:t>
                </a:r>
                <a:r>
                  <a:rPr lang="en-US" altLang="ko-KR" i="1" dirty="0"/>
                  <a:t>, C</a:t>
                </a:r>
                <a:r>
                  <a:rPr lang="en-US" altLang="ko-KR" i="1" baseline="-25000" dirty="0"/>
                  <a:t>2</a:t>
                </a:r>
                <a:r>
                  <a:rPr lang="en-US" altLang="ko-KR" i="1" dirty="0"/>
                  <a:t>, ... , C</a:t>
                </a:r>
                <a:r>
                  <a:rPr lang="en-US" altLang="ko-KR" i="1" baseline="-25000" dirty="0"/>
                  <a:t>K</a:t>
                </a:r>
                <a:r>
                  <a:rPr lang="en-US" altLang="ko-KR" i="1" dirty="0"/>
                  <a:t>, </a:t>
                </a:r>
                <a:r>
                  <a:rPr lang="en-US" altLang="ko-KR" dirty="0"/>
                  <a:t>the between-class variance generalizes to the expression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b="0" dirty="0"/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grow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argPr>
                          <m:argSz m:val="-1"/>
                        </m:argPr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argPr>
                              <m:argSz m:val="-1"/>
                            </m:argPr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𝑚𝑒𝑎𝑛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Then the threshold values,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dirty="0"/>
                  <a:t> are values that maximize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algn="ctr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 … 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lim>
                    </m:limLow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0B7364-DA7C-4218-AF12-EF707F9A2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CCDB87-E7E1-4659-A36A-3004C54D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MMI Lab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FFFE7-DB7B-4CD5-AA93-D1F19AA4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DA884-E750-4F4D-9C09-1BBDE8E2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6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00763-1C66-46DB-8953-29BF271B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Multiple Thresholds for three classes(Dual</a:t>
            </a:r>
            <a:br>
              <a:rPr lang="en-US" altLang="ko-KR" b="1" dirty="0"/>
            </a:br>
            <a:r>
              <a:rPr lang="en-US" altLang="ko-KR" b="1" dirty="0"/>
              <a:t>thresholding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EDBDA8-8F23-4379-9BAF-92749920C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716089"/>
                <a:ext cx="8596668" cy="4837111"/>
              </a:xfrm>
            </p:spPr>
            <p:txBody>
              <a:bodyPr/>
              <a:lstStyle/>
              <a:p>
                <a:r>
                  <a:rPr lang="en-US" altLang="ko-KR" dirty="0"/>
                  <a:t>The between-class variance is given by: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b="0" dirty="0"/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two optimum threshold values,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are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Then the </a:t>
                </a:r>
                <a:r>
                  <a:rPr lang="en-US" altLang="ko-KR" dirty="0" err="1"/>
                  <a:t>thresholded</a:t>
                </a:r>
                <a:r>
                  <a:rPr lang="en-US" altLang="ko-KR" dirty="0"/>
                  <a:t> image is then given by</a:t>
                </a: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EDBDA8-8F23-4379-9BAF-92749920C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716089"/>
                <a:ext cx="8596668" cy="4837111"/>
              </a:xfrm>
              <a:blipFill>
                <a:blip r:embed="rId2"/>
                <a:stretch>
                  <a:fillRect l="-567" t="-8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DDF10-DB96-48EF-B06C-066B9EAC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158750-E4FD-43DC-BD11-AF6B8BA8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80" y="4710273"/>
            <a:ext cx="4335020" cy="1247377"/>
          </a:xfrm>
          <a:prstGeom prst="rect">
            <a:avLst/>
          </a:prstGeom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56CA492-DA7B-46EC-B11E-3A0F1FB8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FE747-523F-4847-9150-EFE346ED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53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0C0EF-AB3E-4166-83FB-D80AA4A2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Multiple Thresholds</a:t>
            </a:r>
            <a:endParaRPr lang="ko-KR" altLang="en-US" dirty="0"/>
          </a:p>
        </p:txBody>
      </p:sp>
      <p:pic>
        <p:nvPicPr>
          <p:cNvPr id="6" name="내용 개체 틀 5" descr="실루엣이(가) 표시된 사진&#10;&#10;매우 높은 신뢰도로 생성된 설명">
            <a:extLst>
              <a:ext uri="{FF2B5EF4-FFF2-40B4-BE49-F238E27FC236}">
                <a16:creationId xmlns:a16="http://schemas.microsoft.com/office/drawing/2014/main" id="{FFA4DFAC-45D8-4752-ACB7-505C59404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836" y="1930400"/>
            <a:ext cx="2501295" cy="2355460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850B86-63E2-41C0-9FA5-48BA5EF82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8" name="그림 7" descr="자연이(가) 표시된 사진&#10;&#10;높은 신뢰도로 생성된 설명">
            <a:extLst>
              <a:ext uri="{FF2B5EF4-FFF2-40B4-BE49-F238E27FC236}">
                <a16:creationId xmlns:a16="http://schemas.microsoft.com/office/drawing/2014/main" id="{8AEE242F-6530-4698-AEFF-056298412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" y="1930400"/>
            <a:ext cx="2501295" cy="235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450E00-0EB6-44A8-B37A-E7DA4F879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945" y="1937955"/>
            <a:ext cx="2760305" cy="23554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02FD28-37AE-4709-BBAB-AEDBB430A429}"/>
              </a:ext>
            </a:extLst>
          </p:cNvPr>
          <p:cNvSpPr/>
          <p:nvPr/>
        </p:nvSpPr>
        <p:spPr>
          <a:xfrm>
            <a:off x="574065" y="4293415"/>
            <a:ext cx="2501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(a) Image of iceberg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133DF4-9842-4EA3-A992-46CBE22EA142}"/>
              </a:ext>
            </a:extLst>
          </p:cNvPr>
          <p:cNvSpPr/>
          <p:nvPr/>
        </p:nvSpPr>
        <p:spPr>
          <a:xfrm>
            <a:off x="3544064" y="4300970"/>
            <a:ext cx="27940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(b) Histogram of (a)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AC1AFC-4032-4D1A-8A4A-90DC9BE9CC5E}"/>
              </a:ext>
            </a:extLst>
          </p:cNvPr>
          <p:cNvSpPr/>
          <p:nvPr/>
        </p:nvSpPr>
        <p:spPr>
          <a:xfrm>
            <a:off x="6806836" y="4300970"/>
            <a:ext cx="25301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(c) </a:t>
            </a:r>
            <a:r>
              <a:rPr lang="en-US" altLang="ko-KR" sz="1400" dirty="0" err="1"/>
              <a:t>Thresholded</a:t>
            </a:r>
            <a:r>
              <a:rPr lang="en-US" altLang="ko-KR" sz="1400" dirty="0"/>
              <a:t> Image</a:t>
            </a:r>
            <a:endParaRPr lang="ko-KR" altLang="en-US" sz="1400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51F81250-B6ED-447A-8D43-C0A00963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022080-9B80-4625-AE29-573CC4DF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80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FE7DA-297D-402F-BA87-92F04833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39712"/>
            <a:ext cx="8596668" cy="1320800"/>
          </a:xfrm>
        </p:spPr>
        <p:txBody>
          <a:bodyPr/>
          <a:lstStyle/>
          <a:p>
            <a:r>
              <a:rPr lang="en-US" altLang="ko-KR" b="1" dirty="0"/>
              <a:t>Image partitioning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0165D-AB30-499F-AA79-E703635CA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5265"/>
            <a:ext cx="8596668" cy="3880773"/>
          </a:xfrm>
        </p:spPr>
        <p:txBody>
          <a:bodyPr/>
          <a:lstStyle/>
          <a:p>
            <a:r>
              <a:rPr lang="en-US" altLang="ko-KR" dirty="0"/>
              <a:t>One of the simplest approaches to variable thresholding is to </a:t>
            </a:r>
            <a:r>
              <a:rPr lang="en-US" altLang="ko-KR" dirty="0">
                <a:solidFill>
                  <a:srgbClr val="FF0000"/>
                </a:solidFill>
              </a:rPr>
              <a:t>subdivide</a:t>
            </a:r>
            <a:r>
              <a:rPr lang="en-US" altLang="ko-KR" dirty="0"/>
              <a:t> an image into nonoverlapping rectangles.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25F952-1633-4CD9-8F6F-30DFE067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84" y="6334822"/>
            <a:ext cx="6297612" cy="365125"/>
          </a:xfrm>
        </p:spPr>
        <p:txBody>
          <a:bodyPr/>
          <a:lstStyle/>
          <a:p>
            <a:r>
              <a:rPr lang="en-US" altLang="ko-KR"/>
              <a:t>MMI Lab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E8D391-7834-44B8-B6B0-71C65E90D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60" y="2004693"/>
            <a:ext cx="2490641" cy="19919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B9CCE7-0518-420A-BD87-1052D6996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63" y="1992964"/>
            <a:ext cx="2490641" cy="1991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93633C-BA20-41F9-9E31-12829E4C9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16" y="2004693"/>
            <a:ext cx="2383815" cy="2034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C729D-10C8-44DA-9662-B6C6E12F2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4" y="4375611"/>
            <a:ext cx="2490642" cy="1991902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C19B921-0EEE-4BC5-BDA7-2C7236B1028C}"/>
              </a:ext>
            </a:extLst>
          </p:cNvPr>
          <p:cNvSpPr/>
          <p:nvPr/>
        </p:nvSpPr>
        <p:spPr>
          <a:xfrm>
            <a:off x="3452996" y="3000128"/>
            <a:ext cx="569595" cy="5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A55ADB8A-3B17-4A27-9CB2-6ADA3BBBB255}"/>
              </a:ext>
            </a:extLst>
          </p:cNvPr>
          <p:cNvSpPr/>
          <p:nvPr/>
        </p:nvSpPr>
        <p:spPr>
          <a:xfrm>
            <a:off x="1973606" y="4018810"/>
            <a:ext cx="45719" cy="310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CC7A99-0E6B-46BD-A6FA-83E878258C21}"/>
              </a:ext>
            </a:extLst>
          </p:cNvPr>
          <p:cNvSpPr txBox="1"/>
          <p:nvPr/>
        </p:nvSpPr>
        <p:spPr>
          <a:xfrm>
            <a:off x="1996465" y="4030539"/>
            <a:ext cx="120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subdivide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25A43-1F17-41D7-ADD2-6445B3C9BC20}"/>
              </a:ext>
            </a:extLst>
          </p:cNvPr>
          <p:cNvSpPr txBox="1"/>
          <p:nvPr/>
        </p:nvSpPr>
        <p:spPr>
          <a:xfrm>
            <a:off x="3334331" y="2538463"/>
            <a:ext cx="89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Otsu’s Algorithm</a:t>
            </a:r>
            <a:endParaRPr lang="ko-KR" altLang="en-US" sz="12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9809D4B-41E4-45C7-961B-1A82DCD86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62" y="4375612"/>
            <a:ext cx="2490642" cy="1991901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0D4120F-02F3-4767-AA7F-8C02054445D9}"/>
              </a:ext>
            </a:extLst>
          </p:cNvPr>
          <p:cNvSpPr/>
          <p:nvPr/>
        </p:nvSpPr>
        <p:spPr>
          <a:xfrm>
            <a:off x="3452996" y="5292043"/>
            <a:ext cx="569595" cy="5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05509B-1F89-4CFA-AA8E-351B3B0FE28D}"/>
              </a:ext>
            </a:extLst>
          </p:cNvPr>
          <p:cNvSpPr txBox="1"/>
          <p:nvPr/>
        </p:nvSpPr>
        <p:spPr>
          <a:xfrm>
            <a:off x="3329854" y="4482316"/>
            <a:ext cx="89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Otsu’s algorithm</a:t>
            </a:r>
          </a:p>
          <a:p>
            <a:r>
              <a:rPr lang="en-US" altLang="ko-KR" sz="1200" dirty="0"/>
              <a:t>to each </a:t>
            </a:r>
            <a:r>
              <a:rPr lang="en-US" altLang="ko-KR" sz="1200" dirty="0" err="1"/>
              <a:t>subimages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EA908-2501-4403-8453-B2DE8DAE0910}"/>
              </a:ext>
            </a:extLst>
          </p:cNvPr>
          <p:cNvSpPr txBox="1"/>
          <p:nvPr/>
        </p:nvSpPr>
        <p:spPr>
          <a:xfrm>
            <a:off x="7404075" y="4066566"/>
            <a:ext cx="23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Histogram of the original image</a:t>
            </a:r>
            <a:endParaRPr lang="ko-KR" altLang="en-US" sz="1200" dirty="0"/>
          </a:p>
        </p:txBody>
      </p:sp>
      <p:sp>
        <p:nvSpPr>
          <p:cNvPr id="37" name="날짜 개체 틀 36">
            <a:extLst>
              <a:ext uri="{FF2B5EF4-FFF2-40B4-BE49-F238E27FC236}">
                <a16:creationId xmlns:a16="http://schemas.microsoft.com/office/drawing/2014/main" id="{DB48470B-2FC2-4800-BC06-B3F1B7F5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8E1CD0-DD65-4BF6-A4F4-283F0A9A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313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DDBA1-F2D5-46B9-814A-896496A2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partitioning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7E11C-E872-41B2-B22A-816E8BB1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F00924-3AA9-4D42-9F33-8B2B05AE9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88" y="1924000"/>
            <a:ext cx="2278983" cy="1944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CB3F17-11B0-4D56-8083-DEA973F90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24" y="1923999"/>
            <a:ext cx="2278981" cy="1944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89CECD-2050-48AF-9776-66672DD30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58" y="1930400"/>
            <a:ext cx="2290449" cy="1954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342C9C-131C-4F5B-B363-DD5B38982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87" y="3884914"/>
            <a:ext cx="2278983" cy="1944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58BE4-765A-4FF2-AA92-E0739D573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24" y="3884914"/>
            <a:ext cx="2278983" cy="1944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EEB32E-C584-40BE-AF8B-16EB9BDD9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3892837"/>
            <a:ext cx="2290447" cy="1954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CDBC14-CD1B-4607-B5EE-4D4BD55112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4" y="2443751"/>
            <a:ext cx="4255806" cy="3403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D4994-9C35-4E31-B7BE-65185709EC66}"/>
              </a:ext>
            </a:extLst>
          </p:cNvPr>
          <p:cNvSpPr/>
          <p:nvPr/>
        </p:nvSpPr>
        <p:spPr>
          <a:xfrm>
            <a:off x="4522087" y="5907040"/>
            <a:ext cx="689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Histograms of each </a:t>
            </a:r>
            <a:r>
              <a:rPr lang="en-US" altLang="ko-KR" dirty="0" err="1">
                <a:latin typeface="+mj-lt"/>
              </a:rPr>
              <a:t>subimage</a:t>
            </a:r>
            <a:endParaRPr lang="ko-KR" altLang="en-US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C05CF-0B73-4BC6-9DAB-335A090483CD}"/>
              </a:ext>
            </a:extLst>
          </p:cNvPr>
          <p:cNvSpPr/>
          <p:nvPr/>
        </p:nvSpPr>
        <p:spPr>
          <a:xfrm>
            <a:off x="96684" y="5854592"/>
            <a:ext cx="425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Image subdivided into 6 </a:t>
            </a:r>
            <a:r>
              <a:rPr lang="en-US" altLang="ko-KR" dirty="0" err="1">
                <a:latin typeface="+mj-lt"/>
              </a:rPr>
              <a:t>subimages</a:t>
            </a:r>
            <a:endParaRPr lang="ko-KR" altLang="en-US" dirty="0">
              <a:latin typeface="+mj-lt"/>
            </a:endParaRPr>
          </a:p>
        </p:txBody>
      </p:sp>
      <p:sp>
        <p:nvSpPr>
          <p:cNvPr id="15" name="날짜 개체 틀 14">
            <a:extLst>
              <a:ext uri="{FF2B5EF4-FFF2-40B4-BE49-F238E27FC236}">
                <a16:creationId xmlns:a16="http://schemas.microsoft.com/office/drawing/2014/main" id="{F81D8439-702E-466C-92C7-A1DD7435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1EF815-8EB2-4596-BAEA-CFB868E8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33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E132B-23B6-418D-9320-854EAA05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Local thresholding using the standard</a:t>
            </a:r>
            <a:br>
              <a:rPr lang="en-US" altLang="ko-KR" b="1" dirty="0"/>
            </a:br>
            <a:r>
              <a:rPr lang="en-US" altLang="ko-KR" b="1" dirty="0"/>
              <a:t>deviation and mean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709741-5668-49B6-ABDF-5286706595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denotes the standard deviation of the set of pixels contained in a neighborhood,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denotes the global mean of the input image,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Then the following are common forms of variable, local thresholds: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where </a:t>
                </a:r>
                <a:r>
                  <a:rPr lang="en-US" altLang="ko-KR" i="1" dirty="0"/>
                  <a:t>a</a:t>
                </a:r>
                <a:r>
                  <a:rPr lang="en-US" altLang="ko-KR" dirty="0"/>
                  <a:t> and </a:t>
                </a:r>
                <a:r>
                  <a:rPr lang="en-US" altLang="ko-KR" i="1" dirty="0"/>
                  <a:t>b</a:t>
                </a:r>
                <a:r>
                  <a:rPr lang="en-US" altLang="ko-KR" dirty="0"/>
                  <a:t> is nonnegative constants.</a:t>
                </a:r>
              </a:p>
              <a:p>
                <a:r>
                  <a:rPr lang="en-US" altLang="ko-KR" dirty="0"/>
                  <a:t>The segmented image,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is computed as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709741-5668-49B6-ABDF-5286706595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9C0E3F-1ECC-4E10-BE5B-0DDEF399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7D7D4-483E-4A49-9770-5C65C12D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362FE-75E1-4D00-9919-C53A947B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15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CF8CC-848F-4A7D-A497-B855368E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altLang="ko-KR" b="1" dirty="0"/>
              <a:t>Local thresholding</a:t>
            </a:r>
            <a:endParaRPr lang="ko-KR" alt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162916B-8484-4E96-B535-1677B4221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7" y="2160589"/>
            <a:ext cx="3351853" cy="3880773"/>
          </a:xfrm>
        </p:spPr>
        <p:txBody>
          <a:bodyPr>
            <a:normAutofit/>
          </a:bodyPr>
          <a:lstStyle/>
          <a:p>
            <a:pPr>
              <a:buAutoNum type="alphaLcParenBoth"/>
            </a:pPr>
            <a:r>
              <a:rPr lang="en-US" dirty="0"/>
              <a:t>Original image.</a:t>
            </a:r>
          </a:p>
          <a:p>
            <a:pPr>
              <a:buAutoNum type="alphaLcParenBoth"/>
            </a:pPr>
            <a:r>
              <a:rPr lang="en-US" altLang="ko-KR" dirty="0"/>
              <a:t>Image segmented using the dual thresholding.</a:t>
            </a:r>
          </a:p>
          <a:p>
            <a:pPr>
              <a:buAutoNum type="alphaLcParenBoth"/>
            </a:pPr>
            <a:r>
              <a:rPr lang="en-US" altLang="ko-KR" dirty="0"/>
              <a:t>Image of local standard deviations.</a:t>
            </a:r>
          </a:p>
          <a:p>
            <a:pPr>
              <a:buFont typeface="Wingdings 3" charset="2"/>
              <a:buAutoNum type="alphaLcParenBoth"/>
            </a:pPr>
            <a:r>
              <a:rPr lang="en-US" altLang="ko-KR" dirty="0"/>
              <a:t>Result obtained using local thresholding. The value of a = 30, and b = 1.5 .</a:t>
            </a:r>
          </a:p>
          <a:p>
            <a:pPr>
              <a:buAutoNum type="alphaLcParenBoth"/>
            </a:pPr>
            <a:endParaRPr lang="en-US" altLang="ko-KR" dirty="0"/>
          </a:p>
          <a:p>
            <a:pPr>
              <a:buAutoNum type="alphaLcParenBoth"/>
            </a:pPr>
            <a:endParaRPr lang="en-US" dirty="0"/>
          </a:p>
          <a:p>
            <a:pPr>
              <a:buAutoNum type="alphaLcParenBoth"/>
            </a:pP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FE02D4-CB3E-45D2-BC25-8098199DB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93" y="629610"/>
            <a:ext cx="2258095" cy="2601580"/>
          </a:xfrm>
          <a:prstGeom prst="rect">
            <a:avLst/>
          </a:prstGeom>
        </p:spPr>
      </p:pic>
      <p:pic>
        <p:nvPicPr>
          <p:cNvPr id="10" name="그림 9" descr="검은색이(가) 표시된 사진&#10;&#10;높은 신뢰도로 생성된 설명">
            <a:extLst>
              <a:ext uri="{FF2B5EF4-FFF2-40B4-BE49-F238E27FC236}">
                <a16:creationId xmlns:a16="http://schemas.microsoft.com/office/drawing/2014/main" id="{5C26BC73-B931-4320-A32B-EEE86361B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51" y="3546772"/>
            <a:ext cx="2256869" cy="2601579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0AC70-980B-4CA9-8736-1AACA10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51925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606DE0-1253-43F8-B3A3-FBF4EA9B7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26" y="3544129"/>
            <a:ext cx="2259162" cy="2604222"/>
          </a:xfrm>
          <a:prstGeom prst="rect">
            <a:avLst/>
          </a:prstGeom>
        </p:spPr>
      </p:pic>
      <p:pic>
        <p:nvPicPr>
          <p:cNvPr id="15" name="내용 개체 틀 5" descr="키보드, 컴퓨터, 개체이(가) 표시된 사진&#10;&#10;높은 신뢰도로 생성된 설명">
            <a:extLst>
              <a:ext uri="{FF2B5EF4-FFF2-40B4-BE49-F238E27FC236}">
                <a16:creationId xmlns:a16="http://schemas.microsoft.com/office/drawing/2014/main" id="{6FAFC5A8-CD87-4CFF-85A7-DD987734E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54" y="609600"/>
            <a:ext cx="2259161" cy="26042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1EB214-7C7C-44F3-8B35-D45DD07C5BE4}"/>
              </a:ext>
            </a:extLst>
          </p:cNvPr>
          <p:cNvSpPr txBox="1"/>
          <p:nvPr/>
        </p:nvSpPr>
        <p:spPr>
          <a:xfrm>
            <a:off x="9108658" y="5527420"/>
            <a:ext cx="93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b</a:t>
            </a:r>
          </a:p>
          <a:p>
            <a:r>
              <a:rPr lang="en-US" altLang="ko-KR" dirty="0"/>
              <a:t>c d</a:t>
            </a:r>
            <a:endParaRPr lang="ko-KR" altLang="en-US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02CE8C8D-8E0D-4097-8FD9-915516CC0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312300-E599-4D1D-9AE3-4D61C2C6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890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149A2-616D-4EDD-8A99-527A5232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altLang="ko-KR" b="1" dirty="0"/>
              <a:t>Local thresholding</a:t>
            </a:r>
            <a:endParaRPr lang="ko-KR" alt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CAFA332-95AF-4A5F-B691-EB684D31F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9" y="2160589"/>
            <a:ext cx="2827872" cy="3880773"/>
          </a:xfrm>
        </p:spPr>
        <p:txBody>
          <a:bodyPr anchor="t">
            <a:normAutofit/>
          </a:bodyPr>
          <a:lstStyle/>
          <a:p>
            <a:pPr>
              <a:buAutoNum type="alphaLcParenBoth"/>
            </a:pPr>
            <a:r>
              <a:rPr lang="en-US" altLang="ko-KR" dirty="0"/>
              <a:t>Text image corrupted by spot shading.</a:t>
            </a:r>
          </a:p>
          <a:p>
            <a:pPr>
              <a:buAutoNum type="alphaLcParenBoth"/>
            </a:pPr>
            <a:r>
              <a:rPr lang="en-US" altLang="ko-KR" dirty="0"/>
              <a:t>Result of Otsu’s global thresholding.</a:t>
            </a:r>
          </a:p>
          <a:p>
            <a:pPr>
              <a:buFont typeface="Wingdings 3" charset="2"/>
              <a:buAutoNum type="alphaLcParenBoth"/>
            </a:pPr>
            <a:r>
              <a:rPr lang="en-US" altLang="ko-KR" dirty="0"/>
              <a:t>Result of local thresholding. The value of a = 1, and b = 0.5 .</a:t>
            </a:r>
          </a:p>
          <a:p>
            <a:pPr>
              <a:buFont typeface="Wingdings 3" charset="2"/>
              <a:buAutoNum type="alphaLcParenBoth"/>
            </a:pPr>
            <a:r>
              <a:rPr lang="en-US" altLang="ko-KR" dirty="0"/>
              <a:t>The value of a = 5, and b = 0.5 </a:t>
            </a:r>
          </a:p>
          <a:p>
            <a:pPr>
              <a:buFont typeface="Wingdings 3" charset="2"/>
              <a:buAutoNum type="alphaLcParenBoth"/>
            </a:pPr>
            <a:endParaRPr lang="en-US" altLang="ko-KR" dirty="0"/>
          </a:p>
          <a:p>
            <a:pPr>
              <a:buAutoNum type="alphaLcParenBoth"/>
            </a:pPr>
            <a:endParaRPr lang="en-US" altLang="ko-KR" dirty="0"/>
          </a:p>
          <a:p>
            <a:pPr>
              <a:buAutoNum type="alphaLcParenBoth"/>
            </a:pPr>
            <a:endParaRPr lang="en-US" dirty="0"/>
          </a:p>
          <a:p>
            <a:pPr>
              <a:buAutoNum type="alphaLcParenBoth"/>
            </a:pPr>
            <a:endParaRPr lang="en-US" dirty="0"/>
          </a:p>
        </p:txBody>
      </p:sp>
      <p:pic>
        <p:nvPicPr>
          <p:cNvPr id="21" name="내용 개체 틀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935C4D6-7C23-486C-8957-691947E78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39" y="906687"/>
            <a:ext cx="2596281" cy="2304199"/>
          </a:xfrm>
          <a:prstGeom prst="rect">
            <a:avLst/>
          </a:prstGeom>
        </p:spPr>
      </p:pic>
      <p:pic>
        <p:nvPicPr>
          <p:cNvPr id="18" name="그림 17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4D8AE6C-C0B1-47F3-AC21-66D58777E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17" y="3647114"/>
            <a:ext cx="2596281" cy="23041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5AF740-769E-4F40-B8BA-6BC5C359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51925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14" name="그림 13" descr="텍스트, 서류이(가) 표시된 사진&#10;&#10;매우 높은 신뢰도로 생성된 설명">
            <a:extLst>
              <a:ext uri="{FF2B5EF4-FFF2-40B4-BE49-F238E27FC236}">
                <a16:creationId xmlns:a16="http://schemas.microsoft.com/office/drawing/2014/main" id="{7B575064-3EAB-4987-9913-2310F710F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37" y="3647114"/>
            <a:ext cx="2596283" cy="23042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E0A485-09F5-4753-8647-3C633F45D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15" y="906685"/>
            <a:ext cx="2596283" cy="2304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54D292-5331-4ADA-8AAE-5DA429E09390}"/>
              </a:ext>
            </a:extLst>
          </p:cNvPr>
          <p:cNvSpPr txBox="1"/>
          <p:nvPr/>
        </p:nvSpPr>
        <p:spPr>
          <a:xfrm>
            <a:off x="9273998" y="5395031"/>
            <a:ext cx="93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b</a:t>
            </a:r>
          </a:p>
          <a:p>
            <a:r>
              <a:rPr lang="en-US" altLang="ko-KR" dirty="0"/>
              <a:t>c d</a:t>
            </a:r>
            <a:endParaRPr lang="ko-KR" altLang="en-US" dirty="0"/>
          </a:p>
        </p:txBody>
      </p: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C974978A-6CA2-4745-81A8-8079C98F6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5E2F09-6F27-4ED5-82A8-216E1676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511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149A2-616D-4EDD-8A99-527A5232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altLang="ko-KR" b="1" dirty="0"/>
              <a:t>Local thresholding</a:t>
            </a:r>
            <a:endParaRPr lang="ko-KR" alt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CAFA332-95AF-4A5F-B691-EB684D31F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9" y="2160589"/>
            <a:ext cx="2827872" cy="3880773"/>
          </a:xfrm>
        </p:spPr>
        <p:txBody>
          <a:bodyPr anchor="t">
            <a:normAutofit/>
          </a:bodyPr>
          <a:lstStyle/>
          <a:p>
            <a:pPr>
              <a:buAutoNum type="alphaLcParenBoth"/>
            </a:pPr>
            <a:r>
              <a:rPr lang="en-US" altLang="ko-KR" dirty="0"/>
              <a:t>Text image corrupted by spot shading.</a:t>
            </a:r>
          </a:p>
          <a:p>
            <a:pPr>
              <a:buAutoNum type="alphaLcParenBoth"/>
            </a:pPr>
            <a:r>
              <a:rPr lang="en-US" altLang="ko-KR" dirty="0"/>
              <a:t>Result of Otsu’s global thresholding.</a:t>
            </a:r>
          </a:p>
          <a:p>
            <a:pPr>
              <a:buFont typeface="Wingdings 3" charset="2"/>
              <a:buAutoNum type="alphaLcParenBoth"/>
            </a:pPr>
            <a:r>
              <a:rPr lang="en-US" altLang="ko-KR" dirty="0"/>
              <a:t>Result of local thresholding. The value of a = 1, and b = 0.5 .</a:t>
            </a:r>
          </a:p>
          <a:p>
            <a:pPr>
              <a:buFont typeface="Wingdings 3" charset="2"/>
              <a:buAutoNum type="alphaLcParenBoth"/>
            </a:pPr>
            <a:r>
              <a:rPr lang="en-US" altLang="ko-KR" dirty="0"/>
              <a:t>The value of a = 5, and b = 0.5 </a:t>
            </a:r>
          </a:p>
          <a:p>
            <a:pPr>
              <a:buFont typeface="Wingdings 3" charset="2"/>
              <a:buAutoNum type="alphaLcParenBoth"/>
            </a:pPr>
            <a:endParaRPr lang="en-US" altLang="ko-KR" dirty="0"/>
          </a:p>
          <a:p>
            <a:pPr>
              <a:buAutoNum type="alphaLcParenBoth"/>
            </a:pPr>
            <a:endParaRPr lang="en-US" altLang="ko-KR" dirty="0"/>
          </a:p>
          <a:p>
            <a:pPr>
              <a:buAutoNum type="alphaLcParenBoth"/>
            </a:pPr>
            <a:endParaRPr lang="en-US" dirty="0"/>
          </a:p>
          <a:p>
            <a:pPr>
              <a:buAutoNum type="alphaLcParenBoth"/>
            </a:pPr>
            <a:endParaRPr lang="en-US" dirty="0"/>
          </a:p>
        </p:txBody>
      </p:sp>
      <p:pic>
        <p:nvPicPr>
          <p:cNvPr id="18" name="그림 17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4D8AE6C-C0B1-47F3-AC21-66D58777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17" y="3647114"/>
            <a:ext cx="2596281" cy="23041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5AF740-769E-4F40-B8BA-6BC5C359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51925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MMI Lab</a:t>
            </a:r>
            <a:endParaRPr lang="ko-KR" altLang="en-US"/>
          </a:p>
        </p:txBody>
      </p:sp>
      <p:pic>
        <p:nvPicPr>
          <p:cNvPr id="14" name="그림 13" descr="텍스트, 서류이(가) 표시된 사진&#10;&#10;매우 높은 신뢰도로 생성된 설명">
            <a:extLst>
              <a:ext uri="{FF2B5EF4-FFF2-40B4-BE49-F238E27FC236}">
                <a16:creationId xmlns:a16="http://schemas.microsoft.com/office/drawing/2014/main" id="{7B575064-3EAB-4987-9913-2310F710F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37" y="3647114"/>
            <a:ext cx="2596283" cy="23042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54D292-5331-4ADA-8AAE-5DA429E09390}"/>
              </a:ext>
            </a:extLst>
          </p:cNvPr>
          <p:cNvSpPr txBox="1"/>
          <p:nvPr/>
        </p:nvSpPr>
        <p:spPr>
          <a:xfrm>
            <a:off x="9273998" y="5395031"/>
            <a:ext cx="93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b</a:t>
            </a:r>
          </a:p>
          <a:p>
            <a:r>
              <a:rPr lang="en-US" altLang="ko-KR" dirty="0"/>
              <a:t>c d</a:t>
            </a:r>
            <a:endParaRPr lang="ko-KR" altLang="en-US" dirty="0"/>
          </a:p>
        </p:txBody>
      </p:sp>
      <p:pic>
        <p:nvPicPr>
          <p:cNvPr id="5" name="그림 4" descr="건물, 타일, 건축자재이(가) 표시된 사진&#10;&#10;매우 높은 신뢰도로 생성된 설명">
            <a:extLst>
              <a:ext uri="{FF2B5EF4-FFF2-40B4-BE49-F238E27FC236}">
                <a16:creationId xmlns:a16="http://schemas.microsoft.com/office/drawing/2014/main" id="{D8862AE0-BCE1-4D68-A477-6B145500D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36" y="906685"/>
            <a:ext cx="2596283" cy="2307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FC7405-B532-4150-85DF-62E3D91D2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34" y="906685"/>
            <a:ext cx="2593064" cy="2304199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E29460A-9259-4C6F-B396-9E06EDA0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55E985-B835-4670-A0DE-047CDD97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77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BCADE-59A5-479E-878C-69D9EA9C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07164CB-7D78-46F2-B40D-A2B264BD3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Morphological image processing, especially morphological reconstruction takes a lot of time to perform. </a:t>
                </a:r>
              </a:p>
              <a:p>
                <a:r>
                  <a:rPr lang="en-US" altLang="ko-KR" dirty="0"/>
                  <a:t>I found that accessing time for element of “Mat” is a little bit long. So I change the algorithm of geodesic dilation.</a:t>
                </a:r>
              </a:p>
              <a:p>
                <a:endParaRPr lang="en-US" altLang="ko-KR" dirty="0"/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ko-KR" i="1" dirty="0"/>
                  <a:t> 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07164CB-7D78-46F2-B40D-A2B264BD3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CD8E1-26F1-42D9-9C00-8E124FE1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F4207-9AB8-4D79-8EB3-C031C786A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045AA-88E2-4D2D-A013-CB6506C2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7D20C-3099-46A7-AB88-AC7BE9A0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dirty="0"/>
              <a:t>Make up for last week – HSI Model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25CF246-0C1B-484C-AE8F-A4A21539B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94" y="1270000"/>
            <a:ext cx="2652146" cy="2373314"/>
          </a:xfrm>
          <a:ln w="3175">
            <a:solidFill>
              <a:schemeClr val="tx1"/>
            </a:solidFill>
          </a:ln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7F688C-10F8-4A45-956B-249547E8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69" y="6109559"/>
            <a:ext cx="6297612" cy="365125"/>
          </a:xfrm>
        </p:spPr>
        <p:txBody>
          <a:bodyPr/>
          <a:lstStyle/>
          <a:p>
            <a:r>
              <a:rPr lang="en-US" altLang="ko-KR" dirty="0"/>
              <a:t>MMI Lab</a:t>
            </a:r>
            <a:endParaRPr lang="ko-KR" altLang="en-US" dirty="0"/>
          </a:p>
        </p:txBody>
      </p:sp>
      <p:sp>
        <p:nvSpPr>
          <p:cNvPr id="9" name="AutoShape 6" descr="{\displaystyle {\begin{bmatrix}x'\\y'\\1\end{bmatrix}}={\begin{bmatrix}1&amp;0&amp;t_{x}\\0&amp;1&amp;t_{y}\\0&amp;0&amp;1\end{bmatrix}}{\begin{bmatrix}x\\y\\1\end{bmatrix}}.}">
            <a:extLst>
              <a:ext uri="{FF2B5EF4-FFF2-40B4-BE49-F238E27FC236}">
                <a16:creationId xmlns:a16="http://schemas.microsoft.com/office/drawing/2014/main" id="{10656CE3-29D2-440C-94F0-C67E868B9C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32C1B0-73A9-4537-8091-2A57D9B47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82" y="1282367"/>
            <a:ext cx="2652146" cy="23733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0D93AD-9085-4736-A9BE-A0CE8450F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01" y="4101370"/>
            <a:ext cx="2652146" cy="2373314"/>
          </a:xfrm>
          <a:prstGeom prst="rect">
            <a:avLst/>
          </a:prstGeom>
        </p:spPr>
      </p:pic>
      <p:pic>
        <p:nvPicPr>
          <p:cNvPr id="16" name="그림 15" descr="벽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6A682DC3-BA3F-4A8E-B653-2CFAE2946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82" y="4101370"/>
            <a:ext cx="2652146" cy="23733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4F3EDB-09C1-45DB-A7F8-4D435C80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946" y="2683735"/>
            <a:ext cx="2991026" cy="23733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EA87A1-7E73-4590-980E-0F1989853339}"/>
              </a:ext>
            </a:extLst>
          </p:cNvPr>
          <p:cNvSpPr txBox="1"/>
          <p:nvPr/>
        </p:nvSpPr>
        <p:spPr>
          <a:xfrm>
            <a:off x="1155301" y="3685726"/>
            <a:ext cx="265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RGB full color cube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CCCECD-55EC-4CA0-8FAA-5BACC88AEEF6}"/>
              </a:ext>
            </a:extLst>
          </p:cNvPr>
          <p:cNvSpPr txBox="1"/>
          <p:nvPr/>
        </p:nvSpPr>
        <p:spPr>
          <a:xfrm>
            <a:off x="4030782" y="3685726"/>
            <a:ext cx="265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Hue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3E1AE9-CFF1-4AC0-A867-43C199D24962}"/>
              </a:ext>
            </a:extLst>
          </p:cNvPr>
          <p:cNvSpPr txBox="1"/>
          <p:nvPr/>
        </p:nvSpPr>
        <p:spPr>
          <a:xfrm>
            <a:off x="1155301" y="6453106"/>
            <a:ext cx="265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Saturation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291292-AD5F-4032-ACBC-6528DB2C667A}"/>
              </a:ext>
            </a:extLst>
          </p:cNvPr>
          <p:cNvSpPr txBox="1"/>
          <p:nvPr/>
        </p:nvSpPr>
        <p:spPr>
          <a:xfrm>
            <a:off x="4030782" y="6520996"/>
            <a:ext cx="265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Intensity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AA5CC6-BE88-4FF4-8583-69445C62224A}"/>
              </a:ext>
            </a:extLst>
          </p:cNvPr>
          <p:cNvSpPr txBox="1"/>
          <p:nvPr/>
        </p:nvSpPr>
        <p:spPr>
          <a:xfrm>
            <a:off x="6974945" y="5179873"/>
            <a:ext cx="299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HSI Model</a:t>
            </a:r>
            <a:endParaRPr lang="ko-KR" altLang="en-US" dirty="0"/>
          </a:p>
        </p:txBody>
      </p:sp>
      <p:sp>
        <p:nvSpPr>
          <p:cNvPr id="28" name="날짜 개체 틀 27">
            <a:extLst>
              <a:ext uri="{FF2B5EF4-FFF2-40B4-BE49-F238E27FC236}">
                <a16:creationId xmlns:a16="http://schemas.microsoft.com/office/drawing/2014/main" id="{CE10ABB3-E90E-447C-BE24-EC3F248E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5723C1-60B8-4E3C-B843-E1E90841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46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1C00D-0E23-454A-87E0-89E05D8E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6B00B-78BE-4421-A1AC-87581802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Rafael C. Gonzalez, Richard E. Woods - Digital Image Processing (2008, Prentice Hall)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6D1AB-8E25-4AFB-9D38-4FE3FA8E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181FF-B57F-4690-9A51-C28219D108DC}" type="datetime1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C2F8F-E951-4763-8AD3-F8FFE412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CDADB-CAFD-4E9D-82D2-D12CFE52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DE03-B16B-4B88-B2FE-F741EB15D69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7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6D696-BD1D-4C2C-8655-797F805D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Morphological Processing of Binary Image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4CC09-3FC3-4555-8B21-B294BC67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/>
              <a:t>Erosion &amp; Dilation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Opening &amp; Closing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Some Morphological algorithm.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Morphological Reconstruction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6B765-7CD1-42D6-A04D-0A8640492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1523D-CD2F-4F5B-B30E-7B61F5C4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53AD4-1942-4810-94A7-EE9D1BBD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45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0C926-EBE7-4890-B522-3C9E2C97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Morphology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E92B1-1D3F-4CBE-AD55-9453EE66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tool for </a:t>
            </a:r>
            <a:r>
              <a:rPr lang="en-US" altLang="ko-KR" dirty="0">
                <a:solidFill>
                  <a:srgbClr val="FF0000"/>
                </a:solidFill>
              </a:rPr>
              <a:t>extracting image components </a:t>
            </a:r>
            <a:r>
              <a:rPr lang="en-US" altLang="ko-KR" dirty="0"/>
              <a:t>that are useful in the representation and description of region shape, such as boundaries, skeletons, and the convex hull.</a:t>
            </a:r>
          </a:p>
          <a:p>
            <a:r>
              <a:rPr lang="en-US" altLang="ko-KR" dirty="0"/>
              <a:t>A tool for extracting “</a:t>
            </a:r>
            <a:r>
              <a:rPr lang="en-US" altLang="ko-KR" dirty="0">
                <a:solidFill>
                  <a:srgbClr val="FF0000"/>
                </a:solidFill>
              </a:rPr>
              <a:t>meaning</a:t>
            </a:r>
            <a:r>
              <a:rPr lang="en-US" altLang="ko-KR" dirty="0"/>
              <a:t>” from an image.</a:t>
            </a:r>
          </a:p>
          <a:p>
            <a:r>
              <a:rPr lang="en-US" altLang="ko-KR" dirty="0"/>
              <a:t>The language of mathematical morphology is </a:t>
            </a:r>
            <a:r>
              <a:rPr lang="en-US" altLang="ko-KR" dirty="0">
                <a:solidFill>
                  <a:srgbClr val="FF0000"/>
                </a:solidFill>
              </a:rPr>
              <a:t>set theory.</a:t>
            </a: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2CBEFF-B650-47A7-A92E-11685DB8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F5BECB-4B9D-464D-B50C-03B96288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A9B814-FE69-4169-ABF7-543D7F09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9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9EA819B-5241-40A7-BC14-BC2500F315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b="0" dirty="0"/>
                  <a:t>The definitions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9EA819B-5241-40A7-BC14-BC2500F31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28" t="-5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03B16CB-3417-487F-A8AB-62FB35FE4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0716" y="1791853"/>
            <a:ext cx="3577750" cy="26496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F626E4-E94C-472D-AEEA-A4ACFC1E8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2498717"/>
            <a:ext cx="3561114" cy="584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2CF633-8717-4136-8DF9-4726DC51A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68" y="3828808"/>
            <a:ext cx="3561114" cy="5149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7E2FA3F-141A-4E98-AEB2-D1954F673C71}"/>
                  </a:ext>
                </a:extLst>
              </p:cNvPr>
              <p:cNvSpPr/>
              <p:nvPr/>
            </p:nvSpPr>
            <p:spPr>
              <a:xfrm>
                <a:off x="5025179" y="2174929"/>
                <a:ext cx="3081741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The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reflection</a:t>
                </a:r>
                <a:r>
                  <a:rPr lang="en-US" altLang="ko-KR" dirty="0"/>
                  <a:t> of a set </a:t>
                </a:r>
                <a:r>
                  <a:rPr lang="en-US" altLang="ko-KR" i="1" dirty="0"/>
                  <a:t>B</a:t>
                </a:r>
                <a:endParaRPr lang="ko-KR" altLang="en-US" dirty="0"/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7E2FA3F-141A-4E98-AEB2-D1954F673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179" y="2174929"/>
                <a:ext cx="3081741" cy="376770"/>
              </a:xfrm>
              <a:prstGeom prst="rect">
                <a:avLst/>
              </a:prstGeom>
              <a:blipFill>
                <a:blip r:embed="rId6"/>
                <a:stretch>
                  <a:fillRect t="-8065" r="-988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0B76EA5-2423-452D-8206-F27F4CFC8841}"/>
                  </a:ext>
                </a:extLst>
              </p:cNvPr>
              <p:cNvSpPr/>
              <p:nvPr/>
            </p:nvSpPr>
            <p:spPr>
              <a:xfrm>
                <a:off x="4975668" y="3459476"/>
                <a:ext cx="5452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/>
                  <a:t>The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translation</a:t>
                </a:r>
                <a:r>
                  <a:rPr lang="en-US" altLang="ko-KR" dirty="0"/>
                  <a:t> of a set </a:t>
                </a:r>
                <a:r>
                  <a:rPr lang="en-US" altLang="ko-KR" i="1" dirty="0"/>
                  <a:t>B </a:t>
                </a:r>
                <a:r>
                  <a:rPr lang="en-US" altLang="ko-KR" dirty="0"/>
                  <a:t>by point z = (z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, z</a:t>
                </a:r>
                <a:r>
                  <a:rPr lang="en-US" altLang="ko-KR" baseline="-25000" dirty="0"/>
                  <a:t>2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0B76EA5-2423-452D-8206-F27F4CFC8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68" y="3459476"/>
                <a:ext cx="5452390" cy="369332"/>
              </a:xfrm>
              <a:prstGeom prst="rect">
                <a:avLst/>
              </a:prstGeom>
              <a:blipFill>
                <a:blip r:embed="rId7"/>
                <a:stretch>
                  <a:fillRect l="-335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5B8D53C-2CB3-425D-AFED-15F4B32A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altLang="ko-KR"/>
              <a:t>MMI Lab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A629B1-E1EA-4592-9807-1651F345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BB6C54-33D4-4704-AEEE-2F5374A2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2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718D0-F170-4C64-9CEB-C3E6F8C6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Structuring Elements(SEs)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BA9859-9427-4277-8D33-850FECFC8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Small</a:t>
            </a:r>
            <a:r>
              <a:rPr lang="en-US" altLang="ko-KR" dirty="0"/>
              <a:t> sets or </a:t>
            </a:r>
            <a:r>
              <a:rPr lang="en-US" altLang="ko-KR" dirty="0" err="1">
                <a:solidFill>
                  <a:srgbClr val="FF0000"/>
                </a:solidFill>
              </a:rPr>
              <a:t>subimages</a:t>
            </a:r>
            <a:r>
              <a:rPr lang="en-US" altLang="ko-KR" dirty="0"/>
              <a:t> used to probe an image under study for properties of interest.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3CD1B-C06A-4746-9B0C-5E284123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92" y="2958353"/>
            <a:ext cx="3833812" cy="320115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41F054-F9F6-446B-82A3-420EA55394B9}"/>
              </a:ext>
            </a:extLst>
          </p:cNvPr>
          <p:cNvSpPr/>
          <p:nvPr/>
        </p:nvSpPr>
        <p:spPr>
          <a:xfrm>
            <a:off x="4903694" y="331008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Examples of structuring elements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AC45AB-135F-4716-A3E8-9478FFE7E473}"/>
              </a:ext>
            </a:extLst>
          </p:cNvPr>
          <p:cNvSpPr/>
          <p:nvPr/>
        </p:nvSpPr>
        <p:spPr>
          <a:xfrm>
            <a:off x="4903694" y="4927600"/>
            <a:ext cx="43703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Structuring elements converted to rectangular arrays.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830B6-878A-4F51-97A4-6BE4606C59FE}"/>
              </a:ext>
            </a:extLst>
          </p:cNvPr>
          <p:cNvSpPr/>
          <p:nvPr/>
        </p:nvSpPr>
        <p:spPr>
          <a:xfrm>
            <a:off x="1129173" y="6041362"/>
            <a:ext cx="3826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Shaded square denotes a member of the SE.</a:t>
            </a:r>
          </a:p>
          <a:p>
            <a:r>
              <a:rPr lang="en-US" altLang="ko-KR" sz="1400" dirty="0"/>
              <a:t>The dot denotes the centers of the SE</a:t>
            </a:r>
            <a:endParaRPr lang="ko-KR" altLang="en-US" sz="140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34390CF-A506-47D3-B057-21D6EF56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MMI Lab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2EA00-999F-4932-84D5-FB673FFF4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2019-07-19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2CC77A2-12BB-47DD-A996-2F5928FA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C6A2-4CA6-493F-A64A-4C18D73633B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02894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2187</Words>
  <Application>Microsoft Office PowerPoint</Application>
  <PresentationFormat>와이드스크린</PresentationFormat>
  <Paragraphs>472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맑은 고딕</vt:lpstr>
      <vt:lpstr>Arial</vt:lpstr>
      <vt:lpstr>Arial Nova Light</vt:lpstr>
      <vt:lpstr>Cambria</vt:lpstr>
      <vt:lpstr>Cambria Math</vt:lpstr>
      <vt:lpstr>Trebuchet MS</vt:lpstr>
      <vt:lpstr>Wingdings</vt:lpstr>
      <vt:lpstr>Wingdings 3</vt:lpstr>
      <vt:lpstr>패싯</vt:lpstr>
      <vt:lpstr>DIP Seminar Week 2</vt:lpstr>
      <vt:lpstr>Contents</vt:lpstr>
      <vt:lpstr>Make up for last week</vt:lpstr>
      <vt:lpstr>Make up for last week – Affine Matrix</vt:lpstr>
      <vt:lpstr>Make up for last week – HSI Model</vt:lpstr>
      <vt:lpstr>Morphological Processing of Binary Image</vt:lpstr>
      <vt:lpstr>Morphology</vt:lpstr>
      <vt:lpstr>The definitions of B ̂ and 〖(B)〗_Z</vt:lpstr>
      <vt:lpstr>Structuring Elements(SEs)</vt:lpstr>
      <vt:lpstr>Erosion</vt:lpstr>
      <vt:lpstr>Erosion</vt:lpstr>
      <vt:lpstr>Erosion</vt:lpstr>
      <vt:lpstr>Dilation</vt:lpstr>
      <vt:lpstr>Dilation</vt:lpstr>
      <vt:lpstr>Duality</vt:lpstr>
      <vt:lpstr>Opening</vt:lpstr>
      <vt:lpstr>Closing</vt:lpstr>
      <vt:lpstr>PowerPoint 프레젠테이션</vt:lpstr>
      <vt:lpstr>Opening and Closing</vt:lpstr>
      <vt:lpstr>Boundary Extraction</vt:lpstr>
      <vt:lpstr>Boundary Extraction</vt:lpstr>
      <vt:lpstr>Hole Filling</vt:lpstr>
      <vt:lpstr>Hole Filling</vt:lpstr>
      <vt:lpstr>Hole Filling</vt:lpstr>
      <vt:lpstr>Morphological Reconstruction</vt:lpstr>
      <vt:lpstr>Geodesic dilation</vt:lpstr>
      <vt:lpstr>Morphological reconstruction by dilation</vt:lpstr>
      <vt:lpstr>Opening by reconstruction</vt:lpstr>
      <vt:lpstr>Automatic hole filling</vt:lpstr>
      <vt:lpstr>Automatic hole filling</vt:lpstr>
      <vt:lpstr>Border clearing</vt:lpstr>
      <vt:lpstr>Thresholding</vt:lpstr>
      <vt:lpstr>Histogram</vt:lpstr>
      <vt:lpstr>PowerPoint 프레젠테이션</vt:lpstr>
      <vt:lpstr>Thresholding</vt:lpstr>
      <vt:lpstr>Basic Global Thresholding</vt:lpstr>
      <vt:lpstr>Otsu’s Optimum Global Thresholding </vt:lpstr>
      <vt:lpstr>PowerPoint 프레젠테이션</vt:lpstr>
      <vt:lpstr>Using Image Smoothing to Improve Global Thresholding</vt:lpstr>
      <vt:lpstr>Multiple Thresholds</vt:lpstr>
      <vt:lpstr>Multiple Thresholds for three classes(Dual thresholding)</vt:lpstr>
      <vt:lpstr>Multiple Thresholds</vt:lpstr>
      <vt:lpstr>Image partitioning</vt:lpstr>
      <vt:lpstr>Image partitioning</vt:lpstr>
      <vt:lpstr>Local thresholding using the standard deviation and mean</vt:lpstr>
      <vt:lpstr>Local thresholding</vt:lpstr>
      <vt:lpstr>Local thresholding</vt:lpstr>
      <vt:lpstr>Local thresholding</vt:lpstr>
      <vt:lpstr>Optimization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 Seminar Week 2</dc:title>
  <dc:creator>최성욱</dc:creator>
  <cp:lastModifiedBy> </cp:lastModifiedBy>
  <cp:revision>38</cp:revision>
  <dcterms:created xsi:type="dcterms:W3CDTF">2019-07-18T13:43:41Z</dcterms:created>
  <dcterms:modified xsi:type="dcterms:W3CDTF">2019-07-19T07:22:42Z</dcterms:modified>
</cp:coreProperties>
</file>